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Lst>
  <p:notesMasterIdLst>
    <p:notesMasterId r:id="rId26"/>
  </p:notesMasterIdLst>
  <p:sldIdLst>
    <p:sldId id="587" r:id="rId3"/>
    <p:sldId id="803" r:id="rId4"/>
    <p:sldId id="266" r:id="rId5"/>
    <p:sldId id="479" r:id="rId6"/>
    <p:sldId id="496" r:id="rId7"/>
    <p:sldId id="295" r:id="rId8"/>
    <p:sldId id="486" r:id="rId9"/>
    <p:sldId id="497" r:id="rId10"/>
    <p:sldId id="482" r:id="rId11"/>
    <p:sldId id="480" r:id="rId12"/>
    <p:sldId id="494" r:id="rId13"/>
    <p:sldId id="495" r:id="rId14"/>
    <p:sldId id="1037" r:id="rId15"/>
    <p:sldId id="498" r:id="rId16"/>
    <p:sldId id="811" r:id="rId17"/>
    <p:sldId id="804" r:id="rId18"/>
    <p:sldId id="805" r:id="rId19"/>
    <p:sldId id="807" r:id="rId20"/>
    <p:sldId id="806" r:id="rId21"/>
    <p:sldId id="256" r:id="rId22"/>
    <p:sldId id="809" r:id="rId23"/>
    <p:sldId id="810" r:id="rId24"/>
    <p:sldId id="81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Jessell" initials="MJ" lastIdx="1" clrIdx="0">
    <p:extLst>
      <p:ext uri="{19B8F6BF-5375-455C-9EA6-DF929625EA0E}">
        <p15:presenceInfo xmlns:p15="http://schemas.microsoft.com/office/powerpoint/2012/main" userId="S::00073294@uwa.edu.au::205d0d4b-5e10-48a2-9b68-3b06cb8bc66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BE1FF"/>
    <a:srgbClr val="0707FE"/>
    <a:srgbClr val="EAECF1"/>
    <a:srgbClr val="FFFFFF"/>
    <a:srgbClr val="AFD081"/>
    <a:srgbClr val="ACD257"/>
    <a:srgbClr val="EEF7FC"/>
    <a:srgbClr val="E5E5E5"/>
    <a:srgbClr val="CAB693"/>
    <a:srgbClr val="EFDF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8" autoAdjust="0"/>
    <p:restoredTop sz="82061" autoAdjust="0"/>
  </p:normalViewPr>
  <p:slideViewPr>
    <p:cSldViewPr snapToGrid="0">
      <p:cViewPr varScale="1">
        <p:scale>
          <a:sx n="86" d="100"/>
          <a:sy n="86" d="100"/>
        </p:scale>
        <p:origin x="102" y="44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7471F4-9DF9-4D7E-9BB7-A4A18247445A}" type="datetimeFigureOut">
              <a:rPr lang="en-AU" smtClean="0"/>
              <a:t>22/07/2023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8A13F-BA14-4DED-97B7-597AD5B269E8}" type="slidenum">
              <a:rPr lang="en-AU" smtClean="0"/>
              <a:t>‹#›</a:t>
            </a:fld>
            <a:endParaRPr lang="en-AU"/>
          </a:p>
        </p:txBody>
      </p:sp>
    </p:spTree>
    <p:extLst>
      <p:ext uri="{BB962C8B-B14F-4D97-AF65-F5344CB8AC3E}">
        <p14:creationId xmlns:p14="http://schemas.microsoft.com/office/powerpoint/2010/main" val="115745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646A80-3359-4696-8E62-8234F365CFE7}"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3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9219" name="Rectangle 2"/>
          <p:cNvSpPr>
            <a:spLocks noGrp="1" noRot="1" noChangeAspect="1" noChangeArrowheads="1" noTextEdit="1"/>
          </p:cNvSpPr>
          <p:nvPr>
            <p:ph type="sldImg"/>
          </p:nvPr>
        </p:nvSpPr>
        <p:spPr>
          <a:xfrm>
            <a:off x="457200" y="720725"/>
            <a:ext cx="6400800" cy="3600450"/>
          </a:xfrm>
          <a:ln/>
        </p:spPr>
      </p:sp>
      <p:sp>
        <p:nvSpPr>
          <p:cNvPr id="9220" name="Rectangle 3"/>
          <p:cNvSpPr>
            <a:spLocks noGrp="1" noChangeArrowheads="1"/>
          </p:cNvSpPr>
          <p:nvPr>
            <p:ph type="body" idx="1"/>
          </p:nvPr>
        </p:nvSpPr>
        <p:spPr>
          <a:noFill/>
          <a:ln/>
        </p:spPr>
        <p:txBody>
          <a:bodyPr/>
          <a:lstStyle/>
          <a:p>
            <a:endParaRPr lang="en-AU" dirty="0"/>
          </a:p>
          <a:p>
            <a:r>
              <a:rPr lang="en-AU" dirty="0"/>
              <a:t>The University of Western Australia acknowledges that it is situated on Noongar land, that the Noongar people remain the spiritual and cultural custodians of their land and continue to practise their values, languages, beliefs and knowledge.</a:t>
            </a:r>
          </a:p>
          <a:p>
            <a:r>
              <a:rPr lang="en-AU" dirty="0"/>
              <a:t>Welcome……</a:t>
            </a:r>
          </a:p>
          <a:p>
            <a:endParaRPr lang="en-AU" dirty="0"/>
          </a:p>
          <a:p>
            <a:endParaRPr lang="en-US" dirty="0"/>
          </a:p>
        </p:txBody>
      </p:sp>
    </p:spTree>
    <p:extLst>
      <p:ext uri="{BB962C8B-B14F-4D97-AF65-F5344CB8AC3E}">
        <p14:creationId xmlns:p14="http://schemas.microsoft.com/office/powerpoint/2010/main" val="80034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A08A13F-BA14-4DED-97B7-597AD5B269E8}" type="slidenum">
              <a:rPr lang="en-AU" smtClean="0"/>
              <a:t>5</a:t>
            </a:fld>
            <a:endParaRPr lang="en-AU"/>
          </a:p>
        </p:txBody>
      </p:sp>
    </p:spTree>
    <p:extLst>
      <p:ext uri="{BB962C8B-B14F-4D97-AF65-F5344CB8AC3E}">
        <p14:creationId xmlns:p14="http://schemas.microsoft.com/office/powerpoint/2010/main" val="3200569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A08A13F-BA14-4DED-97B7-597AD5B269E8}" type="slidenum">
              <a:rPr lang="en-AU" smtClean="0"/>
              <a:t>10</a:t>
            </a:fld>
            <a:endParaRPr lang="en-AU"/>
          </a:p>
        </p:txBody>
      </p:sp>
    </p:spTree>
    <p:extLst>
      <p:ext uri="{BB962C8B-B14F-4D97-AF65-F5344CB8AC3E}">
        <p14:creationId xmlns:p14="http://schemas.microsoft.com/office/powerpoint/2010/main" val="2719641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A08A13F-BA14-4DED-97B7-597AD5B269E8}" type="slidenum">
              <a:rPr lang="en-AU" smtClean="0"/>
              <a:t>17</a:t>
            </a:fld>
            <a:endParaRPr lang="en-AU"/>
          </a:p>
        </p:txBody>
      </p:sp>
    </p:spTree>
    <p:extLst>
      <p:ext uri="{BB962C8B-B14F-4D97-AF65-F5344CB8AC3E}">
        <p14:creationId xmlns:p14="http://schemas.microsoft.com/office/powerpoint/2010/main" val="1700156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A08A13F-BA14-4DED-97B7-597AD5B269E8}" type="slidenum">
              <a:rPr lang="en-AU" smtClean="0"/>
              <a:t>19</a:t>
            </a:fld>
            <a:endParaRPr lang="en-AU"/>
          </a:p>
        </p:txBody>
      </p:sp>
    </p:spTree>
    <p:extLst>
      <p:ext uri="{BB962C8B-B14F-4D97-AF65-F5344CB8AC3E}">
        <p14:creationId xmlns:p14="http://schemas.microsoft.com/office/powerpoint/2010/main" val="42649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52400"/>
            <a:ext cx="9753600" cy="1219200"/>
          </a:xfrm>
        </p:spPr>
        <p:txBody>
          <a:bodyPr/>
          <a:lstStyle>
            <a:lvl1pPr>
              <a:defRPr>
                <a:solidFill>
                  <a:schemeClr val="accent2"/>
                </a:solidFill>
              </a:defRPr>
            </a:lvl1pPr>
          </a:lstStyle>
          <a:p>
            <a:r>
              <a:rPr lang="en-US" dirty="0"/>
              <a:t>Click to edit Master title style</a:t>
            </a:r>
          </a:p>
        </p:txBody>
      </p:sp>
      <p:sp>
        <p:nvSpPr>
          <p:cNvPr id="3" name="Subtitle 2"/>
          <p:cNvSpPr>
            <a:spLocks noGrp="1"/>
          </p:cNvSpPr>
          <p:nvPr>
            <p:ph type="subTitle" idx="1" hasCustomPrompt="1"/>
          </p:nvPr>
        </p:nvSpPr>
        <p:spPr>
          <a:xfrm>
            <a:off x="2133600" y="1600200"/>
            <a:ext cx="9855200" cy="4419600"/>
          </a:xfrm>
        </p:spPr>
        <p:txBody>
          <a:bodyPr/>
          <a:lstStyle>
            <a:lvl1pPr marL="457200" indent="-457200" algn="l">
              <a:buFont typeface="Arial" pitchFamily="34" charset="0"/>
              <a:buChar char="•"/>
              <a:defRPr/>
            </a:lvl1pPr>
            <a:lvl2pPr marL="457200" indent="-457200" algn="l">
              <a:buFont typeface="Arial" pitchFamily="34" charset="0"/>
              <a:buChar char="•"/>
              <a:defRPr/>
            </a:lvl2pPr>
            <a:lvl3pPr marL="457200" indent="-457200" algn="l">
              <a:buFont typeface="Arial" pitchFamily="34" charset="0"/>
              <a:buChar char="•"/>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 Click to edit Master subtitle style</a:t>
            </a:r>
          </a:p>
          <a:p>
            <a:pPr lvl="1"/>
            <a:r>
              <a:rPr lang="en-US" dirty="0"/>
              <a:t> </a:t>
            </a:r>
          </a:p>
          <a:p>
            <a:pPr lvl="2"/>
            <a:endParaRPr lang="en-US" dirty="0"/>
          </a:p>
        </p:txBody>
      </p:sp>
      <p:sp>
        <p:nvSpPr>
          <p:cNvPr id="4" name="Slide Number Placeholder 3"/>
          <p:cNvSpPr>
            <a:spLocks noGrp="1"/>
          </p:cNvSpPr>
          <p:nvPr>
            <p:ph type="sldNum" sz="quarter" idx="10"/>
          </p:nvPr>
        </p:nvSpPr>
        <p:spPr/>
        <p:txBody>
          <a:bodyPr/>
          <a:lstStyle>
            <a:lvl1pPr>
              <a:defRPr/>
            </a:lvl1pPr>
          </a:lstStyle>
          <a:p>
            <a:fld id="{9796AA8F-0EEF-4188-80D0-BF703F051147}" type="slidenum">
              <a:rPr lang="en-US"/>
              <a:pPr/>
              <a:t>‹#›</a:t>
            </a:fld>
            <a:endParaRPr lang="en-US" dirty="0"/>
          </a:p>
        </p:txBody>
      </p:sp>
    </p:spTree>
    <p:extLst>
      <p:ext uri="{BB962C8B-B14F-4D97-AF65-F5344CB8AC3E}">
        <p14:creationId xmlns:p14="http://schemas.microsoft.com/office/powerpoint/2010/main" val="545320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AA6B5A48-2585-4438-BC95-741BCDCBD32B}" type="slidenum">
              <a:rPr lang="en-US"/>
              <a:pPr/>
              <a:t>‹#›</a:t>
            </a:fld>
            <a:endParaRPr lang="en-US" dirty="0"/>
          </a:p>
        </p:txBody>
      </p:sp>
    </p:spTree>
    <p:extLst>
      <p:ext uri="{BB962C8B-B14F-4D97-AF65-F5344CB8AC3E}">
        <p14:creationId xmlns:p14="http://schemas.microsoft.com/office/powerpoint/2010/main" val="2088035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7200" y="1295400"/>
            <a:ext cx="23368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36800" y="1295400"/>
            <a:ext cx="6807200"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D0D4BBA-F0F8-4E1F-82A1-501444FFF018}" type="slidenum">
              <a:rPr lang="en-US"/>
              <a:pPr/>
              <a:t>‹#›</a:t>
            </a:fld>
            <a:endParaRPr lang="en-US" dirty="0"/>
          </a:p>
        </p:txBody>
      </p:sp>
    </p:spTree>
    <p:extLst>
      <p:ext uri="{BB962C8B-B14F-4D97-AF65-F5344CB8AC3E}">
        <p14:creationId xmlns:p14="http://schemas.microsoft.com/office/powerpoint/2010/main" val="2180563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346CFC25-0DC6-4938-936E-8337399C3E53}" type="datetimeFigureOut">
              <a:rPr lang="en-AU" smtClean="0"/>
              <a:t>22/07/2023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1459247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46CFC25-0DC6-4938-936E-8337399C3E53}" type="datetimeFigureOut">
              <a:rPr lang="en-AU" smtClean="0"/>
              <a:t>22/07/2023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273965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6CFC25-0DC6-4938-936E-8337399C3E53}" type="datetimeFigureOut">
              <a:rPr lang="en-AU" smtClean="0"/>
              <a:t>22/07/2023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3476210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346CFC25-0DC6-4938-936E-8337399C3E53}" type="datetimeFigureOut">
              <a:rPr lang="en-AU" smtClean="0"/>
              <a:t>22/07/2023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3816446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346CFC25-0DC6-4938-936E-8337399C3E53}" type="datetimeFigureOut">
              <a:rPr lang="en-AU" smtClean="0"/>
              <a:t>22/07/2023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3498568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346CFC25-0DC6-4938-936E-8337399C3E53}" type="datetimeFigureOut">
              <a:rPr lang="en-AU" smtClean="0"/>
              <a:t>22/07/2023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906284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6CFC25-0DC6-4938-936E-8337399C3E53}" type="datetimeFigureOut">
              <a:rPr lang="en-AU" smtClean="0"/>
              <a:t>22/07/2023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1541414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6CFC25-0DC6-4938-936E-8337399C3E53}" type="datetimeFigureOut">
              <a:rPr lang="en-AU" smtClean="0"/>
              <a:t>22/07/2023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290074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23C8A78-0270-40B7-BCC7-6255CC38CBAC}" type="slidenum">
              <a:rPr lang="en-US"/>
              <a:pPr/>
              <a:t>‹#›</a:t>
            </a:fld>
            <a:endParaRPr lang="en-US" dirty="0"/>
          </a:p>
        </p:txBody>
      </p:sp>
    </p:spTree>
    <p:extLst>
      <p:ext uri="{BB962C8B-B14F-4D97-AF65-F5344CB8AC3E}">
        <p14:creationId xmlns:p14="http://schemas.microsoft.com/office/powerpoint/2010/main" val="758432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6CFC25-0DC6-4938-936E-8337399C3E53}" type="datetimeFigureOut">
              <a:rPr lang="en-AU" smtClean="0"/>
              <a:t>22/07/2023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807640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46CFC25-0DC6-4938-936E-8337399C3E53}" type="datetimeFigureOut">
              <a:rPr lang="en-AU" smtClean="0"/>
              <a:t>22/07/2023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2588439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46CFC25-0DC6-4938-936E-8337399C3E53}" type="datetimeFigureOut">
              <a:rPr lang="en-AU" smtClean="0"/>
              <a:t>22/07/2023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576C3BD-1A0A-4C48-8F1D-B190E0F4772A}" type="slidenum">
              <a:rPr lang="en-AU" smtClean="0"/>
              <a:t>‹#›</a:t>
            </a:fld>
            <a:endParaRPr lang="en-AU"/>
          </a:p>
        </p:txBody>
      </p:sp>
    </p:spTree>
    <p:extLst>
      <p:ext uri="{BB962C8B-B14F-4D97-AF65-F5344CB8AC3E}">
        <p14:creationId xmlns:p14="http://schemas.microsoft.com/office/powerpoint/2010/main" val="2792261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CF657353-6977-4287-B6DE-073D6E44CFB3}" type="slidenum">
              <a:rPr lang="en-US"/>
              <a:pPr/>
              <a:t>‹#›</a:t>
            </a:fld>
            <a:endParaRPr lang="en-US" dirty="0"/>
          </a:p>
        </p:txBody>
      </p:sp>
    </p:spTree>
    <p:extLst>
      <p:ext uri="{BB962C8B-B14F-4D97-AF65-F5344CB8AC3E}">
        <p14:creationId xmlns:p14="http://schemas.microsoft.com/office/powerpoint/2010/main" val="2643242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149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67600" y="4419600"/>
            <a:ext cx="4114800" cy="99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7C83334B-188D-4661-839E-DE52857FD8C0}" type="slidenum">
              <a:rPr lang="en-US"/>
              <a:pPr/>
              <a:t>‹#›</a:t>
            </a:fld>
            <a:endParaRPr lang="en-US" dirty="0"/>
          </a:p>
        </p:txBody>
      </p:sp>
    </p:spTree>
    <p:extLst>
      <p:ext uri="{BB962C8B-B14F-4D97-AF65-F5344CB8AC3E}">
        <p14:creationId xmlns:p14="http://schemas.microsoft.com/office/powerpoint/2010/main" val="3383326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F67A4ACA-1098-4588-A615-4501844F54E9}" type="slidenum">
              <a:rPr lang="en-US"/>
              <a:pPr/>
              <a:t>‹#›</a:t>
            </a:fld>
            <a:endParaRPr lang="en-US" dirty="0"/>
          </a:p>
        </p:txBody>
      </p:sp>
    </p:spTree>
    <p:extLst>
      <p:ext uri="{BB962C8B-B14F-4D97-AF65-F5344CB8AC3E}">
        <p14:creationId xmlns:p14="http://schemas.microsoft.com/office/powerpoint/2010/main" val="1871312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86909C4F-842F-4A8A-80F8-B8D848BFC34F}" type="slidenum">
              <a:rPr lang="en-US"/>
              <a:pPr/>
              <a:t>‹#›</a:t>
            </a:fld>
            <a:endParaRPr lang="en-US" dirty="0"/>
          </a:p>
        </p:txBody>
      </p:sp>
    </p:spTree>
    <p:extLst>
      <p:ext uri="{BB962C8B-B14F-4D97-AF65-F5344CB8AC3E}">
        <p14:creationId xmlns:p14="http://schemas.microsoft.com/office/powerpoint/2010/main" val="372282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EEB1890-6F31-4265-A4DE-765436E392B5}" type="slidenum">
              <a:rPr lang="en-US"/>
              <a:pPr/>
              <a:t>‹#›</a:t>
            </a:fld>
            <a:endParaRPr lang="en-US" dirty="0"/>
          </a:p>
        </p:txBody>
      </p:sp>
    </p:spTree>
    <p:extLst>
      <p:ext uri="{BB962C8B-B14F-4D97-AF65-F5344CB8AC3E}">
        <p14:creationId xmlns:p14="http://schemas.microsoft.com/office/powerpoint/2010/main" val="360521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D86AB73E-A5C1-4F48-855D-0D1759973E5F}" type="slidenum">
              <a:rPr lang="en-US"/>
              <a:pPr/>
              <a:t>‹#›</a:t>
            </a:fld>
            <a:endParaRPr lang="en-US" dirty="0"/>
          </a:p>
        </p:txBody>
      </p:sp>
    </p:spTree>
    <p:extLst>
      <p:ext uri="{BB962C8B-B14F-4D97-AF65-F5344CB8AC3E}">
        <p14:creationId xmlns:p14="http://schemas.microsoft.com/office/powerpoint/2010/main" val="980435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8CBFB81-5BAB-411E-8B75-F35F97AC1606}" type="slidenum">
              <a:rPr lang="en-US"/>
              <a:pPr/>
              <a:t>‹#›</a:t>
            </a:fld>
            <a:endParaRPr lang="en-US" dirty="0"/>
          </a:p>
        </p:txBody>
      </p:sp>
    </p:spTree>
    <p:extLst>
      <p:ext uri="{BB962C8B-B14F-4D97-AF65-F5344CB8AC3E}">
        <p14:creationId xmlns:p14="http://schemas.microsoft.com/office/powerpoint/2010/main" val="2290810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jpeg"/><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73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fld id="{3B96EC26-16CE-4D63-B4E6-CC88EE73D561}" type="slidenum">
              <a:rPr lang="en-US"/>
              <a:pPr/>
              <a:t>‹#›</a:t>
            </a:fld>
            <a:endParaRPr lang="en-US" dirty="0"/>
          </a:p>
        </p:txBody>
      </p:sp>
      <p:pic>
        <p:nvPicPr>
          <p:cNvPr id="57351" name="Picture 7" descr="Circles"/>
          <p:cNvPicPr>
            <a:picLocks noChangeAspect="1" noChangeArrowheads="1"/>
          </p:cNvPicPr>
          <p:nvPr/>
        </p:nvPicPr>
        <p:blipFill>
          <a:blip r:embed="rId13" cstate="print">
            <a:lum bright="-24000" contrast="-30000"/>
          </a:blip>
          <a:srcRect l="23689" r="4124"/>
          <a:stretch>
            <a:fillRect/>
          </a:stretch>
        </p:blipFill>
        <p:spPr bwMode="auto">
          <a:xfrm>
            <a:off x="5080000" y="0"/>
            <a:ext cx="7112000" cy="5543550"/>
          </a:xfrm>
          <a:prstGeom prst="rect">
            <a:avLst/>
          </a:prstGeom>
          <a:noFill/>
          <a:ln w="9525">
            <a:noFill/>
            <a:miter lim="800000"/>
            <a:headEnd/>
            <a:tailEnd/>
          </a:ln>
        </p:spPr>
      </p:pic>
      <p:sp>
        <p:nvSpPr>
          <p:cNvPr id="6" name="Rectangle 5"/>
          <p:cNvSpPr/>
          <p:nvPr/>
        </p:nvSpPr>
        <p:spPr>
          <a:xfrm>
            <a:off x="0" y="0"/>
            <a:ext cx="2133600" cy="6858000"/>
          </a:xfrm>
          <a:prstGeom prst="rect">
            <a:avLst/>
          </a:prstGeom>
          <a:gradFill flip="none" rotWithShape="1">
            <a:gsLst>
              <a:gs pos="0">
                <a:srgbClr val="336699">
                  <a:tint val="66000"/>
                  <a:satMod val="160000"/>
                </a:srgbClr>
              </a:gs>
              <a:gs pos="50000">
                <a:srgbClr val="336699">
                  <a:tint val="44500"/>
                  <a:satMod val="160000"/>
                </a:srgbClr>
              </a:gs>
              <a:gs pos="100000">
                <a:srgbClr val="336699">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pic>
        <p:nvPicPr>
          <p:cNvPr id="57354" name="Picture 7" descr="CET Logo Circles"/>
          <p:cNvPicPr>
            <a:picLocks noChangeAspect="1" noChangeArrowheads="1"/>
          </p:cNvPicPr>
          <p:nvPr/>
        </p:nvPicPr>
        <p:blipFill>
          <a:blip r:embed="rId14" cstate="print">
            <a:lum bright="100000" contrast="-100000"/>
          </a:blip>
          <a:srcRect/>
          <a:stretch>
            <a:fillRect/>
          </a:stretch>
        </p:blipFill>
        <p:spPr bwMode="auto">
          <a:xfrm>
            <a:off x="3661834" y="258764"/>
            <a:ext cx="8326967" cy="2179637"/>
          </a:xfrm>
          <a:prstGeom prst="rect">
            <a:avLst/>
          </a:prstGeom>
          <a:noFill/>
          <a:ln w="9525">
            <a:noFill/>
            <a:miter lim="800000"/>
            <a:headEnd/>
            <a:tailEnd/>
          </a:ln>
        </p:spPr>
      </p:pic>
      <p:sp>
        <p:nvSpPr>
          <p:cNvPr id="57357" name="Rectangle 2"/>
          <p:cNvSpPr>
            <a:spLocks noGrp="1" noChangeArrowheads="1"/>
          </p:cNvSpPr>
          <p:nvPr>
            <p:ph type="title"/>
          </p:nvPr>
        </p:nvSpPr>
        <p:spPr bwMode="auto">
          <a:xfrm>
            <a:off x="2336800" y="1295400"/>
            <a:ext cx="9347200" cy="2057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7358" name="Rectangle 3"/>
          <p:cNvSpPr>
            <a:spLocks noGrp="1" noChangeArrowheads="1"/>
          </p:cNvSpPr>
          <p:nvPr>
            <p:ph type="body" idx="1"/>
          </p:nvPr>
        </p:nvSpPr>
        <p:spPr bwMode="auto">
          <a:xfrm>
            <a:off x="3149600" y="4419600"/>
            <a:ext cx="84328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pic>
        <p:nvPicPr>
          <p:cNvPr id="12" name="Picture 8" descr="Logo_CurtinUni_CMYK.jpg"/>
          <p:cNvPicPr>
            <a:picLocks noChangeAspect="1"/>
          </p:cNvPicPr>
          <p:nvPr userDrawn="1"/>
        </p:nvPicPr>
        <p:blipFill>
          <a:blip r:embed="rId15" cstate="print"/>
          <a:srcRect/>
          <a:stretch>
            <a:fillRect/>
          </a:stretch>
        </p:blipFill>
        <p:spPr bwMode="auto">
          <a:xfrm>
            <a:off x="1" y="5980114"/>
            <a:ext cx="2120900" cy="268287"/>
          </a:xfrm>
          <a:prstGeom prst="rect">
            <a:avLst/>
          </a:prstGeom>
          <a:noFill/>
          <a:ln w="9525">
            <a:noFill/>
            <a:miter lim="800000"/>
            <a:headEnd/>
            <a:tailEnd/>
          </a:ln>
        </p:spPr>
      </p:pic>
      <p:pic>
        <p:nvPicPr>
          <p:cNvPr id="13" name="Picture 8" descr="Block PMS_with tag 190210 JPEG.jpg"/>
          <p:cNvPicPr>
            <a:picLocks noChangeAspect="1"/>
          </p:cNvPicPr>
          <p:nvPr userDrawn="1"/>
        </p:nvPicPr>
        <p:blipFill>
          <a:blip r:embed="rId16" cstate="print"/>
          <a:srcRect/>
          <a:stretch>
            <a:fillRect/>
          </a:stretch>
        </p:blipFill>
        <p:spPr bwMode="auto">
          <a:xfrm>
            <a:off x="0" y="6324601"/>
            <a:ext cx="2127251" cy="449263"/>
          </a:xfrm>
          <a:prstGeom prst="rect">
            <a:avLst/>
          </a:prstGeom>
          <a:noFill/>
          <a:ln w="9525">
            <a:noFill/>
            <a:miter lim="800000"/>
            <a:headEnd/>
            <a:tailEnd/>
          </a:ln>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175257" y="152400"/>
            <a:ext cx="3839535" cy="956272"/>
          </a:xfrm>
          <a:prstGeom prst="rect">
            <a:avLst/>
          </a:prstGeom>
        </p:spPr>
      </p:pic>
    </p:spTree>
    <p:extLst>
      <p:ext uri="{BB962C8B-B14F-4D97-AF65-F5344CB8AC3E}">
        <p14:creationId xmlns:p14="http://schemas.microsoft.com/office/powerpoint/2010/main" val="25958283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6CFC25-0DC6-4938-936E-8337399C3E53}" type="datetimeFigureOut">
              <a:rPr lang="en-AU" smtClean="0"/>
              <a:t>22/07/2023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dirty="0"/>
              <a:t>Visualisation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6C3BD-1A0A-4C48-8F1D-B190E0F4772A}" type="slidenum">
              <a:rPr lang="en-AU" smtClean="0"/>
              <a:t>‹#›</a:t>
            </a:fld>
            <a:endParaRPr lang="en-AU"/>
          </a:p>
        </p:txBody>
      </p:sp>
    </p:spTree>
    <p:extLst>
      <p:ext uri="{BB962C8B-B14F-4D97-AF65-F5344CB8AC3E}">
        <p14:creationId xmlns:p14="http://schemas.microsoft.com/office/powerpoint/2010/main" val="38731323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jpg"/><Relationship Id="rId1" Type="http://schemas.openxmlformats.org/officeDocument/2006/relationships/slideLayout" Target="../slideLayouts/slideLayout18.xml"/><Relationship Id="rId4" Type="http://schemas.openxmlformats.org/officeDocument/2006/relationships/image" Target="../media/image47.tmp"/></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gif"/><Relationship Id="rId1" Type="http://schemas.openxmlformats.org/officeDocument/2006/relationships/slideLayout" Target="../slideLayouts/slideLayout18.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 Id="rId4" Type="http://schemas.openxmlformats.org/officeDocument/2006/relationships/image" Target="../media/image17.tmp"/></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emf"/><Relationship Id="rId1" Type="http://schemas.openxmlformats.org/officeDocument/2006/relationships/slideLayout" Target="../slideLayouts/slideLayout18.xml"/><Relationship Id="rId6" Type="http://schemas.openxmlformats.org/officeDocument/2006/relationships/image" Target="../media/image28.emf"/><Relationship Id="rId5" Type="http://schemas.openxmlformats.org/officeDocument/2006/relationships/image" Target="../media/image27.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subTitle" idx="4294967295"/>
          </p:nvPr>
        </p:nvSpPr>
        <p:spPr>
          <a:xfrm>
            <a:off x="6342063" y="4914900"/>
            <a:ext cx="5849937" cy="384175"/>
          </a:xfrm>
        </p:spPr>
        <p:txBody>
          <a:bodyPr/>
          <a:lstStyle/>
          <a:p>
            <a:pPr marL="0" indent="0" algn="ctr">
              <a:buNone/>
            </a:pPr>
            <a:r>
              <a:rPr lang="en-AU" sz="1900" b="1" dirty="0">
                <a:solidFill>
                  <a:schemeClr val="bg1"/>
                </a:solidFill>
                <a:latin typeface="Century Gothic" pitchFamily="34" charset="0"/>
              </a:rPr>
              <a:t>Mark Jessell</a:t>
            </a:r>
            <a:endParaRPr lang="en-US" dirty="0">
              <a:solidFill>
                <a:schemeClr val="bg1"/>
              </a:solidFill>
              <a:latin typeface="Century Gothic"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00" y="145775"/>
            <a:ext cx="4542688" cy="1228601"/>
          </a:xfrm>
          <a:prstGeom prst="rect">
            <a:avLst/>
          </a:prstGeom>
        </p:spPr>
      </p:pic>
      <p:sp>
        <p:nvSpPr>
          <p:cNvPr id="14" name="TextBox 13"/>
          <p:cNvSpPr txBox="1"/>
          <p:nvPr/>
        </p:nvSpPr>
        <p:spPr>
          <a:xfrm>
            <a:off x="219812" y="7257"/>
            <a:ext cx="6523888" cy="830997"/>
          </a:xfrm>
          <a:prstGeom prst="rect">
            <a:avLst/>
          </a:prstGeom>
          <a:noFill/>
        </p:spPr>
        <p:txBody>
          <a:bodyPr wrap="square" rtlCol="0">
            <a:spAutoFit/>
          </a:bodyPr>
          <a:lstStyle/>
          <a:p>
            <a:pPr algn="ctr"/>
            <a:r>
              <a:rPr lang="fr-FR" sz="2400" b="1" dirty="0">
                <a:solidFill>
                  <a:srgbClr val="002060"/>
                </a:solidFill>
                <a:latin typeface="Century Gothic" panose="020B0502020202020204" pitchFamily="34" charset="0"/>
              </a:rPr>
              <a:t>3D </a:t>
            </a:r>
            <a:r>
              <a:rPr lang="fr-FR" sz="2400" b="1" dirty="0" err="1">
                <a:solidFill>
                  <a:srgbClr val="002060"/>
                </a:solidFill>
                <a:latin typeface="Century Gothic" panose="020B0502020202020204" pitchFamily="34" charset="0"/>
              </a:rPr>
              <a:t>Geological</a:t>
            </a:r>
            <a:r>
              <a:rPr lang="fr-FR" sz="2400" b="1" dirty="0">
                <a:solidFill>
                  <a:srgbClr val="002060"/>
                </a:solidFill>
                <a:latin typeface="Century Gothic" panose="020B0502020202020204" pitchFamily="34" charset="0"/>
              </a:rPr>
              <a:t> </a:t>
            </a:r>
            <a:r>
              <a:rPr lang="fr-FR" sz="2400" b="1" dirty="0" err="1">
                <a:solidFill>
                  <a:srgbClr val="002060"/>
                </a:solidFill>
                <a:latin typeface="Century Gothic" panose="020B0502020202020204" pitchFamily="34" charset="0"/>
              </a:rPr>
              <a:t>Modelling</a:t>
            </a:r>
            <a:br>
              <a:rPr lang="fr-FR" sz="2400" b="1" dirty="0">
                <a:solidFill>
                  <a:srgbClr val="002060"/>
                </a:solidFill>
                <a:latin typeface="Century Gothic" panose="020B0502020202020204" pitchFamily="34" charset="0"/>
              </a:rPr>
            </a:br>
            <a:r>
              <a:rPr lang="fr-FR" sz="2400" b="1" dirty="0">
                <a:solidFill>
                  <a:srgbClr val="002060"/>
                </a:solidFill>
                <a:latin typeface="Century Gothic" panose="020B0502020202020204" pitchFamily="34" charset="0"/>
              </a:rPr>
              <a:t>Use cases</a:t>
            </a:r>
            <a:endParaRPr lang="en-AU" sz="2400" b="1" dirty="0">
              <a:solidFill>
                <a:srgbClr val="002060"/>
              </a:solidFill>
              <a:latin typeface="Century Gothic" panose="020B050202020202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479D7BE8-72DA-4A51-8978-7A5C1F643E2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6" y="6095854"/>
            <a:ext cx="1910963" cy="627888"/>
          </a:xfrm>
          <a:prstGeom prst="rect">
            <a:avLst/>
          </a:prstGeom>
          <a:solidFill>
            <a:schemeClr val="bg1"/>
          </a:solidFill>
        </p:spPr>
      </p:pic>
      <p:pic>
        <p:nvPicPr>
          <p:cNvPr id="2" name="Picture 1">
            <a:extLst>
              <a:ext uri="{FF2B5EF4-FFF2-40B4-BE49-F238E27FC236}">
                <a16:creationId xmlns:a16="http://schemas.microsoft.com/office/drawing/2014/main" id="{98D0E8E2-5438-1E19-DF8E-1FC571C4B6A1}"/>
              </a:ext>
            </a:extLst>
          </p:cNvPr>
          <p:cNvPicPr>
            <a:picLocks noChangeAspect="1"/>
          </p:cNvPicPr>
          <p:nvPr/>
        </p:nvPicPr>
        <p:blipFill>
          <a:blip r:embed="rId5"/>
          <a:stretch>
            <a:fillRect/>
          </a:stretch>
        </p:blipFill>
        <p:spPr>
          <a:xfrm>
            <a:off x="487673" y="1073029"/>
            <a:ext cx="9603870" cy="5022825"/>
          </a:xfrm>
          <a:prstGeom prst="rect">
            <a:avLst/>
          </a:prstGeom>
        </p:spPr>
      </p:pic>
    </p:spTree>
    <p:extLst>
      <p:ext uri="{BB962C8B-B14F-4D97-AF65-F5344CB8AC3E}">
        <p14:creationId xmlns:p14="http://schemas.microsoft.com/office/powerpoint/2010/main" val="208541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444" y="0"/>
            <a:ext cx="8314267" cy="1773141"/>
          </a:xfrm>
          <a:prstGeom prst="rect">
            <a:avLst/>
          </a:prstGeom>
        </p:spPr>
        <p:txBody>
          <a:bodyPr wrap="square" numCol="1">
            <a:noAutofit/>
          </a:bodyPr>
          <a:lstStyle/>
          <a:p>
            <a:pPr>
              <a:spcAft>
                <a:spcPts val="600"/>
              </a:spcAft>
            </a:pPr>
            <a:r>
              <a:rPr lang="en-AU" sz="2800" b="1" dirty="0">
                <a:ea typeface="Calibri" panose="020F0502020204030204" pitchFamily="34" charset="0"/>
                <a:cs typeface="Helvetica" panose="020B0604020202020204" pitchFamily="34" charset="0"/>
              </a:rPr>
              <a:t>Resource and exploration of mineral resources</a:t>
            </a:r>
            <a:r>
              <a:rPr lang="en-AU" sz="2800" dirty="0">
                <a:ea typeface="Calibri" panose="020F0502020204030204" pitchFamily="34" charset="0"/>
                <a:cs typeface="Helvetica" panose="020B0604020202020204" pitchFamily="34" charset="0"/>
              </a:rPr>
              <a:t>:</a:t>
            </a:r>
          </a:p>
          <a:p>
            <a:pPr marL="742950" lvl="1" indent="-285750">
              <a:spcAft>
                <a:spcPts val="600"/>
              </a:spcAft>
              <a:buFont typeface="Arial" panose="020B0604020202020204" pitchFamily="34" charset="0"/>
              <a:buChar char="•"/>
            </a:pPr>
            <a:r>
              <a:rPr lang="en-AU" sz="2000" b="1" dirty="0">
                <a:ea typeface="Calibri" panose="020F0502020204030204" pitchFamily="34" charset="0"/>
                <a:cs typeface="Helvetica" panose="020B0604020202020204" pitchFamily="34" charset="0"/>
              </a:rPr>
              <a:t>Rocks as resources </a:t>
            </a:r>
            <a:r>
              <a:rPr lang="en-AU" sz="2000" dirty="0">
                <a:ea typeface="Calibri" panose="020F0502020204030204" pitchFamily="34" charset="0"/>
                <a:cs typeface="Helvetica" panose="020B0604020202020204" pitchFamily="34" charset="0"/>
              </a:rPr>
              <a:t>(Industrial, gold)</a:t>
            </a:r>
            <a:endParaRPr lang="en-AU" sz="2000" dirty="0">
              <a:ea typeface="Calibri" panose="020F0502020204030204" pitchFamily="34" charset="0"/>
            </a:endParaRPr>
          </a:p>
        </p:txBody>
      </p:sp>
      <p:pic>
        <p:nvPicPr>
          <p:cNvPr id="7" name="Picture 4" descr="http://www.kitchenatquality.com.au/productImage.asp?id=2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1" y="2904822"/>
            <a:ext cx="5587197" cy="38551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58833" y="6498378"/>
            <a:ext cx="1564852" cy="261610"/>
          </a:xfrm>
          <a:prstGeom prst="rect">
            <a:avLst/>
          </a:prstGeom>
          <a:solidFill>
            <a:schemeClr val="bg1"/>
          </a:solidFill>
        </p:spPr>
        <p:txBody>
          <a:bodyPr wrap="none" rtlCol="0">
            <a:spAutoFit/>
          </a:bodyPr>
          <a:lstStyle/>
          <a:p>
            <a:r>
              <a:rPr lang="en-AU" sz="1100" dirty="0"/>
              <a:t>kitchenatquality.com.au</a:t>
            </a:r>
          </a:p>
        </p:txBody>
      </p:sp>
      <p:pic>
        <p:nvPicPr>
          <p:cNvPr id="16" name="Picture 6" descr="High Grade Gold Ore from California Mine - Siskiyou County Go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499" y="2904822"/>
            <a:ext cx="5151667" cy="385516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211304" y="6498378"/>
            <a:ext cx="1412566" cy="261610"/>
          </a:xfrm>
          <a:prstGeom prst="rect">
            <a:avLst/>
          </a:prstGeom>
          <a:solidFill>
            <a:schemeClr val="bg1"/>
          </a:solidFill>
        </p:spPr>
        <p:txBody>
          <a:bodyPr wrap="none" rtlCol="0">
            <a:spAutoFit/>
          </a:bodyPr>
          <a:lstStyle/>
          <a:p>
            <a:r>
              <a:rPr lang="en-AU" sz="1100" dirty="0"/>
              <a:t>goldrushnuggets.com</a:t>
            </a:r>
          </a:p>
        </p:txBody>
      </p:sp>
      <p:sp>
        <p:nvSpPr>
          <p:cNvPr id="2" name="TextBox 1"/>
          <p:cNvSpPr txBox="1"/>
          <p:nvPr/>
        </p:nvSpPr>
        <p:spPr>
          <a:xfrm>
            <a:off x="4467577" y="2498433"/>
            <a:ext cx="4436828" cy="278295"/>
          </a:xfrm>
          <a:prstGeom prst="rect">
            <a:avLst/>
          </a:prstGeom>
          <a:noFill/>
        </p:spPr>
        <p:txBody>
          <a:bodyPr wrap="none" lIns="0" tIns="0" rIns="0" bIns="0" rtlCol="0">
            <a:noAutofit/>
          </a:bodyPr>
          <a:lstStyle/>
          <a:p>
            <a:r>
              <a:rPr lang="en-AU" sz="2000" dirty="0"/>
              <a:t>Structural vs functional materials</a:t>
            </a:r>
          </a:p>
        </p:txBody>
      </p:sp>
    </p:spTree>
    <p:extLst>
      <p:ext uri="{BB962C8B-B14F-4D97-AF65-F5344CB8AC3E}">
        <p14:creationId xmlns:p14="http://schemas.microsoft.com/office/powerpoint/2010/main" val="391740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466" t="4734" r="6178" b="18689"/>
          <a:stretch/>
        </p:blipFill>
        <p:spPr>
          <a:xfrm>
            <a:off x="2900855" y="840828"/>
            <a:ext cx="8697312" cy="4445875"/>
          </a:xfrm>
          <a:prstGeom prst="rect">
            <a:avLst/>
          </a:prstGeom>
        </p:spPr>
      </p:pic>
      <p:sp>
        <p:nvSpPr>
          <p:cNvPr id="4" name="TextBox 3"/>
          <p:cNvSpPr txBox="1"/>
          <p:nvPr/>
        </p:nvSpPr>
        <p:spPr>
          <a:xfrm>
            <a:off x="-7433" y="6242089"/>
            <a:ext cx="2884123" cy="461665"/>
          </a:xfrm>
          <a:prstGeom prst="rect">
            <a:avLst/>
          </a:prstGeom>
          <a:noFill/>
        </p:spPr>
        <p:txBody>
          <a:bodyPr wrap="none" rtlCol="0">
            <a:spAutoFit/>
          </a:bodyPr>
          <a:lstStyle/>
          <a:p>
            <a:r>
              <a:rPr lang="en-US" sz="2400" dirty="0"/>
              <a:t>    Source: Barrick   </a:t>
            </a:r>
          </a:p>
        </p:txBody>
      </p:sp>
      <p:sp>
        <p:nvSpPr>
          <p:cNvPr id="3" name="TextBox 2"/>
          <p:cNvSpPr txBox="1"/>
          <p:nvPr/>
        </p:nvSpPr>
        <p:spPr>
          <a:xfrm>
            <a:off x="178676" y="94592"/>
            <a:ext cx="3831242" cy="523220"/>
          </a:xfrm>
          <a:prstGeom prst="rect">
            <a:avLst/>
          </a:prstGeom>
          <a:noFill/>
        </p:spPr>
        <p:txBody>
          <a:bodyPr wrap="none" rtlCol="0">
            <a:spAutoFit/>
          </a:bodyPr>
          <a:lstStyle/>
          <a:p>
            <a:r>
              <a:rPr lang="en-AU" sz="2800" b="1" dirty="0">
                <a:cs typeface="Helvetica" panose="020B0604020202020204" pitchFamily="34" charset="0"/>
              </a:rPr>
              <a:t>Nevada Gold discoveries</a:t>
            </a:r>
          </a:p>
        </p:txBody>
      </p:sp>
      <p:sp>
        <p:nvSpPr>
          <p:cNvPr id="5" name="TextBox 4"/>
          <p:cNvSpPr txBox="1"/>
          <p:nvPr/>
        </p:nvSpPr>
        <p:spPr>
          <a:xfrm rot="16200000">
            <a:off x="752234" y="2714535"/>
            <a:ext cx="2005677" cy="584775"/>
          </a:xfrm>
          <a:prstGeom prst="rect">
            <a:avLst/>
          </a:prstGeom>
          <a:noFill/>
        </p:spPr>
        <p:txBody>
          <a:bodyPr wrap="none" rtlCol="0">
            <a:spAutoFit/>
          </a:bodyPr>
          <a:lstStyle/>
          <a:p>
            <a:r>
              <a:rPr lang="en-AU" sz="3200" dirty="0"/>
              <a:t>Depth (m)</a:t>
            </a:r>
          </a:p>
        </p:txBody>
      </p:sp>
      <p:sp>
        <p:nvSpPr>
          <p:cNvPr id="6" name="TextBox 5"/>
          <p:cNvSpPr txBox="1"/>
          <p:nvPr/>
        </p:nvSpPr>
        <p:spPr>
          <a:xfrm>
            <a:off x="2157037" y="1114095"/>
            <a:ext cx="699295" cy="3785652"/>
          </a:xfrm>
          <a:prstGeom prst="rect">
            <a:avLst/>
          </a:prstGeom>
          <a:noFill/>
        </p:spPr>
        <p:txBody>
          <a:bodyPr wrap="none" rtlCol="0">
            <a:spAutoFit/>
          </a:bodyPr>
          <a:lstStyle/>
          <a:p>
            <a:pPr algn="r"/>
            <a:r>
              <a:rPr lang="en-AU" sz="2400" dirty="0"/>
              <a:t>0</a:t>
            </a:r>
          </a:p>
          <a:p>
            <a:pPr algn="r"/>
            <a:endParaRPr lang="en-AU" sz="2400" dirty="0"/>
          </a:p>
          <a:p>
            <a:pPr algn="r"/>
            <a:endParaRPr lang="en-AU" sz="2400" dirty="0"/>
          </a:p>
          <a:p>
            <a:pPr algn="r"/>
            <a:r>
              <a:rPr lang="en-AU" sz="2400" dirty="0"/>
              <a:t>200</a:t>
            </a:r>
          </a:p>
          <a:p>
            <a:pPr algn="r"/>
            <a:endParaRPr lang="en-AU" sz="2400" dirty="0"/>
          </a:p>
          <a:p>
            <a:pPr algn="r"/>
            <a:endParaRPr lang="en-AU" sz="2400" dirty="0"/>
          </a:p>
          <a:p>
            <a:pPr algn="r"/>
            <a:r>
              <a:rPr lang="en-AU" sz="2400" dirty="0"/>
              <a:t>400</a:t>
            </a:r>
          </a:p>
          <a:p>
            <a:pPr algn="r"/>
            <a:endParaRPr lang="en-AU" sz="2400" dirty="0"/>
          </a:p>
          <a:p>
            <a:pPr algn="r"/>
            <a:endParaRPr lang="en-AU" sz="2400" dirty="0"/>
          </a:p>
          <a:p>
            <a:pPr algn="r"/>
            <a:r>
              <a:rPr lang="en-AU" sz="2400" dirty="0"/>
              <a:t>600</a:t>
            </a:r>
          </a:p>
        </p:txBody>
      </p:sp>
      <p:sp>
        <p:nvSpPr>
          <p:cNvPr id="7" name="TextBox 6"/>
          <p:cNvSpPr txBox="1"/>
          <p:nvPr/>
        </p:nvSpPr>
        <p:spPr>
          <a:xfrm>
            <a:off x="5717628" y="5855867"/>
            <a:ext cx="2919132" cy="584775"/>
          </a:xfrm>
          <a:prstGeom prst="rect">
            <a:avLst/>
          </a:prstGeom>
          <a:noFill/>
        </p:spPr>
        <p:txBody>
          <a:bodyPr wrap="none" rtlCol="0">
            <a:spAutoFit/>
          </a:bodyPr>
          <a:lstStyle/>
          <a:p>
            <a:r>
              <a:rPr lang="en-AU" sz="3200" dirty="0"/>
              <a:t>Discovery Year</a:t>
            </a:r>
          </a:p>
        </p:txBody>
      </p:sp>
      <p:sp>
        <p:nvSpPr>
          <p:cNvPr id="8" name="TextBox 7"/>
          <p:cNvSpPr txBox="1"/>
          <p:nvPr/>
        </p:nvSpPr>
        <p:spPr>
          <a:xfrm>
            <a:off x="2538195" y="5319471"/>
            <a:ext cx="9417963" cy="400110"/>
          </a:xfrm>
          <a:prstGeom prst="rect">
            <a:avLst/>
          </a:prstGeom>
          <a:noFill/>
        </p:spPr>
        <p:txBody>
          <a:bodyPr wrap="none" rtlCol="0">
            <a:spAutoFit/>
          </a:bodyPr>
          <a:lstStyle/>
          <a:p>
            <a:r>
              <a:rPr lang="en-AU" sz="2000" dirty="0"/>
              <a:t>1940		    1960		         1980		 2000		     2020</a:t>
            </a:r>
          </a:p>
        </p:txBody>
      </p:sp>
    </p:spTree>
    <p:extLst>
      <p:ext uri="{BB962C8B-B14F-4D97-AF65-F5344CB8AC3E}">
        <p14:creationId xmlns:p14="http://schemas.microsoft.com/office/powerpoint/2010/main" val="1282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54038"/>
            <a:ext cx="3935413" cy="685800"/>
          </a:xfrm>
          <a:noFill/>
        </p:spPr>
        <p:txBody>
          <a:bodyPr>
            <a:noAutofit/>
          </a:bodyPr>
          <a:lstStyle/>
          <a:p>
            <a:pPr algn="l"/>
            <a:r>
              <a:rPr lang="en-AU" sz="3600"/>
              <a:t>Onshore 3D Models of Australia</a:t>
            </a:r>
          </a:p>
        </p:txBody>
      </p:sp>
      <p:grpSp>
        <p:nvGrpSpPr>
          <p:cNvPr id="14" name="Group 13"/>
          <p:cNvGrpSpPr/>
          <p:nvPr/>
        </p:nvGrpSpPr>
        <p:grpSpPr>
          <a:xfrm>
            <a:off x="243841" y="5954487"/>
            <a:ext cx="3766460" cy="722531"/>
            <a:chOff x="304800" y="5375565"/>
            <a:chExt cx="3766460" cy="722531"/>
          </a:xfrm>
        </p:grpSpPr>
        <p:sp>
          <p:nvSpPr>
            <p:cNvPr id="12" name="Rectangle 11"/>
            <p:cNvSpPr/>
            <p:nvPr/>
          </p:nvSpPr>
          <p:spPr>
            <a:xfrm>
              <a:off x="304800" y="5375565"/>
              <a:ext cx="3106022" cy="719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TextBox 7"/>
            <p:cNvSpPr txBox="1"/>
            <p:nvPr/>
          </p:nvSpPr>
          <p:spPr>
            <a:xfrm>
              <a:off x="757532" y="5451765"/>
              <a:ext cx="3313728" cy="646331"/>
            </a:xfrm>
            <a:prstGeom prst="rect">
              <a:avLst/>
            </a:prstGeom>
            <a:noFill/>
          </p:spPr>
          <p:txBody>
            <a:bodyPr wrap="none" rtlCol="0">
              <a:spAutoFit/>
            </a:bodyPr>
            <a:lstStyle/>
            <a:p>
              <a:r>
                <a:rPr lang="fr-FR" dirty="0"/>
                <a:t>Active Mines</a:t>
              </a:r>
            </a:p>
            <a:p>
              <a:r>
                <a:rPr lang="fr-FR" dirty="0" err="1"/>
                <a:t>Existing</a:t>
              </a:r>
              <a:r>
                <a:rPr lang="fr-FR" dirty="0"/>
                <a:t> or </a:t>
              </a:r>
              <a:r>
                <a:rPr lang="fr-FR" dirty="0" err="1"/>
                <a:t>planned</a:t>
              </a:r>
              <a:r>
                <a:rPr lang="fr-FR" dirty="0"/>
                <a:t> 3D </a:t>
              </a:r>
              <a:r>
                <a:rPr lang="fr-FR" dirty="0" err="1"/>
                <a:t>models</a:t>
              </a:r>
              <a:endParaRPr lang="fr-FR" dirty="0"/>
            </a:p>
          </p:txBody>
        </p:sp>
        <p:sp>
          <p:nvSpPr>
            <p:cNvPr id="9" name="Oval 8"/>
            <p:cNvSpPr/>
            <p:nvPr/>
          </p:nvSpPr>
          <p:spPr>
            <a:xfrm flipV="1">
              <a:off x="548641" y="559308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Rectangle 10"/>
            <p:cNvSpPr/>
            <p:nvPr/>
          </p:nvSpPr>
          <p:spPr>
            <a:xfrm>
              <a:off x="381000" y="5810042"/>
              <a:ext cx="381000" cy="186113"/>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4" name="Picture 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7201"/>
          <a:stretch/>
        </p:blipFill>
        <p:spPr>
          <a:xfrm>
            <a:off x="2002971" y="31426"/>
            <a:ext cx="10004573" cy="7066060"/>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3555884" y="2448485"/>
            <a:ext cx="1058646" cy="6485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0" name="Rectangle 9"/>
          <p:cNvSpPr/>
          <p:nvPr/>
        </p:nvSpPr>
        <p:spPr>
          <a:xfrm>
            <a:off x="5502947" y="3890356"/>
            <a:ext cx="1230362" cy="368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 name="Rectangle 12"/>
          <p:cNvSpPr/>
          <p:nvPr/>
        </p:nvSpPr>
        <p:spPr>
          <a:xfrm>
            <a:off x="4162471" y="3249819"/>
            <a:ext cx="250040" cy="3242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Rectangle 14"/>
          <p:cNvSpPr/>
          <p:nvPr/>
        </p:nvSpPr>
        <p:spPr>
          <a:xfrm>
            <a:off x="4269971" y="3513512"/>
            <a:ext cx="145373" cy="3239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6" name="Rectangle 15"/>
          <p:cNvSpPr/>
          <p:nvPr/>
        </p:nvSpPr>
        <p:spPr>
          <a:xfrm>
            <a:off x="4438354" y="3574112"/>
            <a:ext cx="81657" cy="1617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7" name="Rectangle 16"/>
          <p:cNvSpPr/>
          <p:nvPr/>
        </p:nvSpPr>
        <p:spPr>
          <a:xfrm>
            <a:off x="3954009" y="3152646"/>
            <a:ext cx="1036398" cy="7127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 name="Parallelogram 4"/>
          <p:cNvSpPr/>
          <p:nvPr/>
        </p:nvSpPr>
        <p:spPr>
          <a:xfrm>
            <a:off x="4862945" y="4017818"/>
            <a:ext cx="617913" cy="725700"/>
          </a:xfrm>
          <a:prstGeom prst="parallelogram">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 name="Freeform: Shape 5">
            <a:extLst>
              <a:ext uri="{FF2B5EF4-FFF2-40B4-BE49-F238E27FC236}">
                <a16:creationId xmlns:a16="http://schemas.microsoft.com/office/drawing/2014/main" id="{38BDC268-5BCD-43DF-ACCA-DDCB75589089}"/>
              </a:ext>
            </a:extLst>
          </p:cNvPr>
          <p:cNvSpPr/>
          <p:nvPr/>
        </p:nvSpPr>
        <p:spPr>
          <a:xfrm>
            <a:off x="10143334" y="3657600"/>
            <a:ext cx="993853" cy="146582"/>
          </a:xfrm>
          <a:custGeom>
            <a:avLst/>
            <a:gdLst>
              <a:gd name="connsiteX0" fmla="*/ 0 w 955497"/>
              <a:gd name="connsiteY0" fmla="*/ 113016 h 113016"/>
              <a:gd name="connsiteX1" fmla="*/ 133564 w 955497"/>
              <a:gd name="connsiteY1" fmla="*/ 61645 h 113016"/>
              <a:gd name="connsiteX2" fmla="*/ 287676 w 955497"/>
              <a:gd name="connsiteY2" fmla="*/ 20548 h 113016"/>
              <a:gd name="connsiteX3" fmla="*/ 431514 w 955497"/>
              <a:gd name="connsiteY3" fmla="*/ 51371 h 113016"/>
              <a:gd name="connsiteX4" fmla="*/ 565079 w 955497"/>
              <a:gd name="connsiteY4" fmla="*/ 102742 h 113016"/>
              <a:gd name="connsiteX5" fmla="*/ 688368 w 955497"/>
              <a:gd name="connsiteY5" fmla="*/ 82193 h 113016"/>
              <a:gd name="connsiteX6" fmla="*/ 698643 w 955497"/>
              <a:gd name="connsiteY6" fmla="*/ 20548 h 113016"/>
              <a:gd name="connsiteX7" fmla="*/ 863029 w 955497"/>
              <a:gd name="connsiteY7" fmla="*/ 0 h 113016"/>
              <a:gd name="connsiteX8" fmla="*/ 955497 w 955497"/>
              <a:gd name="connsiteY8" fmla="*/ 0 h 113016"/>
              <a:gd name="connsiteX0" fmla="*/ 0 w 936553"/>
              <a:gd name="connsiteY0" fmla="*/ 231677 h 231677"/>
              <a:gd name="connsiteX1" fmla="*/ 114620 w 936553"/>
              <a:gd name="connsiteY1" fmla="*/ 61645 h 231677"/>
              <a:gd name="connsiteX2" fmla="*/ 268732 w 936553"/>
              <a:gd name="connsiteY2" fmla="*/ 20548 h 231677"/>
              <a:gd name="connsiteX3" fmla="*/ 412570 w 936553"/>
              <a:gd name="connsiteY3" fmla="*/ 51371 h 231677"/>
              <a:gd name="connsiteX4" fmla="*/ 546135 w 936553"/>
              <a:gd name="connsiteY4" fmla="*/ 102742 h 231677"/>
              <a:gd name="connsiteX5" fmla="*/ 669424 w 936553"/>
              <a:gd name="connsiteY5" fmla="*/ 82193 h 231677"/>
              <a:gd name="connsiteX6" fmla="*/ 679699 w 936553"/>
              <a:gd name="connsiteY6" fmla="*/ 20548 h 231677"/>
              <a:gd name="connsiteX7" fmla="*/ 844085 w 936553"/>
              <a:gd name="connsiteY7" fmla="*/ 0 h 231677"/>
              <a:gd name="connsiteX8" fmla="*/ 936553 w 936553"/>
              <a:gd name="connsiteY8" fmla="*/ 0 h 231677"/>
              <a:gd name="connsiteX0" fmla="*/ 0 w 916274"/>
              <a:gd name="connsiteY0" fmla="*/ 168167 h 168167"/>
              <a:gd name="connsiteX1" fmla="*/ 94341 w 916274"/>
              <a:gd name="connsiteY1" fmla="*/ 61645 h 168167"/>
              <a:gd name="connsiteX2" fmla="*/ 248453 w 916274"/>
              <a:gd name="connsiteY2" fmla="*/ 20548 h 168167"/>
              <a:gd name="connsiteX3" fmla="*/ 392291 w 916274"/>
              <a:gd name="connsiteY3" fmla="*/ 51371 h 168167"/>
              <a:gd name="connsiteX4" fmla="*/ 525856 w 916274"/>
              <a:gd name="connsiteY4" fmla="*/ 102742 h 168167"/>
              <a:gd name="connsiteX5" fmla="*/ 649145 w 916274"/>
              <a:gd name="connsiteY5" fmla="*/ 82193 h 168167"/>
              <a:gd name="connsiteX6" fmla="*/ 659420 w 916274"/>
              <a:gd name="connsiteY6" fmla="*/ 20548 h 168167"/>
              <a:gd name="connsiteX7" fmla="*/ 823806 w 916274"/>
              <a:gd name="connsiteY7" fmla="*/ 0 h 168167"/>
              <a:gd name="connsiteX8" fmla="*/ 916274 w 916274"/>
              <a:gd name="connsiteY8" fmla="*/ 0 h 168167"/>
              <a:gd name="connsiteX0" fmla="*/ 0 w 916274"/>
              <a:gd name="connsiteY0" fmla="*/ 168167 h 168167"/>
              <a:gd name="connsiteX1" fmla="*/ 97238 w 916274"/>
              <a:gd name="connsiteY1" fmla="*/ 161445 h 168167"/>
              <a:gd name="connsiteX2" fmla="*/ 248453 w 916274"/>
              <a:gd name="connsiteY2" fmla="*/ 20548 h 168167"/>
              <a:gd name="connsiteX3" fmla="*/ 392291 w 916274"/>
              <a:gd name="connsiteY3" fmla="*/ 51371 h 168167"/>
              <a:gd name="connsiteX4" fmla="*/ 525856 w 916274"/>
              <a:gd name="connsiteY4" fmla="*/ 102742 h 168167"/>
              <a:gd name="connsiteX5" fmla="*/ 649145 w 916274"/>
              <a:gd name="connsiteY5" fmla="*/ 82193 h 168167"/>
              <a:gd name="connsiteX6" fmla="*/ 659420 w 916274"/>
              <a:gd name="connsiteY6" fmla="*/ 20548 h 168167"/>
              <a:gd name="connsiteX7" fmla="*/ 823806 w 916274"/>
              <a:gd name="connsiteY7" fmla="*/ 0 h 168167"/>
              <a:gd name="connsiteX8" fmla="*/ 916274 w 916274"/>
              <a:gd name="connsiteY8" fmla="*/ 0 h 168167"/>
              <a:gd name="connsiteX0" fmla="*/ 0 w 916274"/>
              <a:gd name="connsiteY0" fmla="*/ 168167 h 168167"/>
              <a:gd name="connsiteX1" fmla="*/ 97238 w 916274"/>
              <a:gd name="connsiteY1" fmla="*/ 161445 h 168167"/>
              <a:gd name="connsiteX2" fmla="*/ 260041 w 916274"/>
              <a:gd name="connsiteY2" fmla="*/ 56839 h 168167"/>
              <a:gd name="connsiteX3" fmla="*/ 392291 w 916274"/>
              <a:gd name="connsiteY3" fmla="*/ 51371 h 168167"/>
              <a:gd name="connsiteX4" fmla="*/ 525856 w 916274"/>
              <a:gd name="connsiteY4" fmla="*/ 102742 h 168167"/>
              <a:gd name="connsiteX5" fmla="*/ 649145 w 916274"/>
              <a:gd name="connsiteY5" fmla="*/ 82193 h 168167"/>
              <a:gd name="connsiteX6" fmla="*/ 659420 w 916274"/>
              <a:gd name="connsiteY6" fmla="*/ 20548 h 168167"/>
              <a:gd name="connsiteX7" fmla="*/ 823806 w 916274"/>
              <a:gd name="connsiteY7" fmla="*/ 0 h 168167"/>
              <a:gd name="connsiteX8" fmla="*/ 916274 w 916274"/>
              <a:gd name="connsiteY8" fmla="*/ 0 h 168167"/>
              <a:gd name="connsiteX0" fmla="*/ 0 w 916274"/>
              <a:gd name="connsiteY0" fmla="*/ 168167 h 168167"/>
              <a:gd name="connsiteX1" fmla="*/ 97238 w 916274"/>
              <a:gd name="connsiteY1" fmla="*/ 161445 h 168167"/>
              <a:gd name="connsiteX2" fmla="*/ 260041 w 916274"/>
              <a:gd name="connsiteY2" fmla="*/ 56839 h 168167"/>
              <a:gd name="connsiteX3" fmla="*/ 392291 w 916274"/>
              <a:gd name="connsiteY3" fmla="*/ 51371 h 168167"/>
              <a:gd name="connsiteX4" fmla="*/ 525856 w 916274"/>
              <a:gd name="connsiteY4" fmla="*/ 102742 h 168167"/>
              <a:gd name="connsiteX5" fmla="*/ 649145 w 916274"/>
              <a:gd name="connsiteY5" fmla="*/ 82193 h 168167"/>
              <a:gd name="connsiteX6" fmla="*/ 659420 w 916274"/>
              <a:gd name="connsiteY6" fmla="*/ 20548 h 168167"/>
              <a:gd name="connsiteX7" fmla="*/ 823806 w 916274"/>
              <a:gd name="connsiteY7" fmla="*/ 0 h 168167"/>
              <a:gd name="connsiteX8" fmla="*/ 916274 w 916274"/>
              <a:gd name="connsiteY8" fmla="*/ 0 h 168167"/>
              <a:gd name="connsiteX0" fmla="*/ 0 w 916274"/>
              <a:gd name="connsiteY0" fmla="*/ 168167 h 229761"/>
              <a:gd name="connsiteX1" fmla="*/ 97238 w 916274"/>
              <a:gd name="connsiteY1" fmla="*/ 161445 h 229761"/>
              <a:gd name="connsiteX2" fmla="*/ 260041 w 916274"/>
              <a:gd name="connsiteY2" fmla="*/ 56839 h 229761"/>
              <a:gd name="connsiteX3" fmla="*/ 392291 w 916274"/>
              <a:gd name="connsiteY3" fmla="*/ 51371 h 229761"/>
              <a:gd name="connsiteX4" fmla="*/ 540341 w 916274"/>
              <a:gd name="connsiteY4" fmla="*/ 229761 h 229761"/>
              <a:gd name="connsiteX5" fmla="*/ 649145 w 916274"/>
              <a:gd name="connsiteY5" fmla="*/ 82193 h 229761"/>
              <a:gd name="connsiteX6" fmla="*/ 659420 w 916274"/>
              <a:gd name="connsiteY6" fmla="*/ 20548 h 229761"/>
              <a:gd name="connsiteX7" fmla="*/ 823806 w 916274"/>
              <a:gd name="connsiteY7" fmla="*/ 0 h 229761"/>
              <a:gd name="connsiteX8" fmla="*/ 916274 w 916274"/>
              <a:gd name="connsiteY8" fmla="*/ 0 h 229761"/>
              <a:gd name="connsiteX0" fmla="*/ 0 w 916274"/>
              <a:gd name="connsiteY0" fmla="*/ 168167 h 229761"/>
              <a:gd name="connsiteX1" fmla="*/ 97238 w 916274"/>
              <a:gd name="connsiteY1" fmla="*/ 161445 h 229761"/>
              <a:gd name="connsiteX2" fmla="*/ 260041 w 916274"/>
              <a:gd name="connsiteY2" fmla="*/ 56839 h 229761"/>
              <a:gd name="connsiteX3" fmla="*/ 392291 w 916274"/>
              <a:gd name="connsiteY3" fmla="*/ 51371 h 229761"/>
              <a:gd name="connsiteX4" fmla="*/ 540341 w 916274"/>
              <a:gd name="connsiteY4" fmla="*/ 229761 h 229761"/>
              <a:gd name="connsiteX5" fmla="*/ 637556 w 916274"/>
              <a:gd name="connsiteY5" fmla="*/ 141166 h 229761"/>
              <a:gd name="connsiteX6" fmla="*/ 659420 w 916274"/>
              <a:gd name="connsiteY6" fmla="*/ 20548 h 229761"/>
              <a:gd name="connsiteX7" fmla="*/ 823806 w 916274"/>
              <a:gd name="connsiteY7" fmla="*/ 0 h 229761"/>
              <a:gd name="connsiteX8" fmla="*/ 916274 w 916274"/>
              <a:gd name="connsiteY8" fmla="*/ 0 h 229761"/>
              <a:gd name="connsiteX0" fmla="*/ 0 w 916274"/>
              <a:gd name="connsiteY0" fmla="*/ 168167 h 229761"/>
              <a:gd name="connsiteX1" fmla="*/ 97238 w 916274"/>
              <a:gd name="connsiteY1" fmla="*/ 161445 h 229761"/>
              <a:gd name="connsiteX2" fmla="*/ 260041 w 916274"/>
              <a:gd name="connsiteY2" fmla="*/ 56839 h 229761"/>
              <a:gd name="connsiteX3" fmla="*/ 392291 w 916274"/>
              <a:gd name="connsiteY3" fmla="*/ 51371 h 229761"/>
              <a:gd name="connsiteX4" fmla="*/ 540341 w 916274"/>
              <a:gd name="connsiteY4" fmla="*/ 229761 h 229761"/>
              <a:gd name="connsiteX5" fmla="*/ 637556 w 916274"/>
              <a:gd name="connsiteY5" fmla="*/ 141166 h 229761"/>
              <a:gd name="connsiteX6" fmla="*/ 659420 w 916274"/>
              <a:gd name="connsiteY6" fmla="*/ 20548 h 229761"/>
              <a:gd name="connsiteX7" fmla="*/ 823806 w 916274"/>
              <a:gd name="connsiteY7" fmla="*/ 0 h 229761"/>
              <a:gd name="connsiteX8" fmla="*/ 916274 w 916274"/>
              <a:gd name="connsiteY8" fmla="*/ 0 h 229761"/>
              <a:gd name="connsiteX0" fmla="*/ 0 w 916274"/>
              <a:gd name="connsiteY0" fmla="*/ 168167 h 211616"/>
              <a:gd name="connsiteX1" fmla="*/ 97238 w 916274"/>
              <a:gd name="connsiteY1" fmla="*/ 161445 h 211616"/>
              <a:gd name="connsiteX2" fmla="*/ 260041 w 916274"/>
              <a:gd name="connsiteY2" fmla="*/ 56839 h 211616"/>
              <a:gd name="connsiteX3" fmla="*/ 392291 w 916274"/>
              <a:gd name="connsiteY3" fmla="*/ 51371 h 211616"/>
              <a:gd name="connsiteX4" fmla="*/ 537445 w 916274"/>
              <a:gd name="connsiteY4" fmla="*/ 211616 h 211616"/>
              <a:gd name="connsiteX5" fmla="*/ 637556 w 916274"/>
              <a:gd name="connsiteY5" fmla="*/ 141166 h 211616"/>
              <a:gd name="connsiteX6" fmla="*/ 659420 w 916274"/>
              <a:gd name="connsiteY6" fmla="*/ 20548 h 211616"/>
              <a:gd name="connsiteX7" fmla="*/ 823806 w 916274"/>
              <a:gd name="connsiteY7" fmla="*/ 0 h 211616"/>
              <a:gd name="connsiteX8" fmla="*/ 916274 w 916274"/>
              <a:gd name="connsiteY8" fmla="*/ 0 h 21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274" h="211616">
                <a:moveTo>
                  <a:pt x="0" y="168167"/>
                </a:moveTo>
                <a:lnTo>
                  <a:pt x="97238" y="161445"/>
                </a:lnTo>
                <a:cubicBezTo>
                  <a:pt x="151506" y="126576"/>
                  <a:pt x="191288" y="55415"/>
                  <a:pt x="260041" y="56839"/>
                </a:cubicBezTo>
                <a:lnTo>
                  <a:pt x="392291" y="51371"/>
                </a:lnTo>
                <a:lnTo>
                  <a:pt x="537445" y="211616"/>
                </a:lnTo>
                <a:cubicBezTo>
                  <a:pt x="569850" y="182084"/>
                  <a:pt x="593563" y="143480"/>
                  <a:pt x="637556" y="141166"/>
                </a:cubicBezTo>
                <a:lnTo>
                  <a:pt x="659420" y="20548"/>
                </a:lnTo>
                <a:lnTo>
                  <a:pt x="823806" y="0"/>
                </a:lnTo>
                <a:lnTo>
                  <a:pt x="916274"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4082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F5242D-0AAF-4C0C-B9A3-58D20A6DC7F5}"/>
              </a:ext>
            </a:extLst>
          </p:cNvPr>
          <p:cNvSpPr txBox="1"/>
          <p:nvPr/>
        </p:nvSpPr>
        <p:spPr>
          <a:xfrm>
            <a:off x="2980840" y="-370456"/>
            <a:ext cx="5214796" cy="369332"/>
          </a:xfrm>
          <a:prstGeom prst="rect">
            <a:avLst/>
          </a:prstGeom>
          <a:noFill/>
        </p:spPr>
        <p:txBody>
          <a:bodyPr wrap="square" rtlCol="0">
            <a:spAutoFit/>
          </a:bodyPr>
          <a:lstStyle/>
          <a:p>
            <a:r>
              <a:rPr lang="en-AU" dirty="0"/>
              <a:t>“Premature enumeration”</a:t>
            </a:r>
          </a:p>
        </p:txBody>
      </p:sp>
      <p:sp>
        <p:nvSpPr>
          <p:cNvPr id="33" name="TextBox 32">
            <a:extLst>
              <a:ext uri="{FF2B5EF4-FFF2-40B4-BE49-F238E27FC236}">
                <a16:creationId xmlns:a16="http://schemas.microsoft.com/office/drawing/2014/main" id="{79B0734D-9C81-4594-B542-135BC5D42DAD}"/>
              </a:ext>
            </a:extLst>
          </p:cNvPr>
          <p:cNvSpPr txBox="1"/>
          <p:nvPr/>
        </p:nvSpPr>
        <p:spPr>
          <a:xfrm>
            <a:off x="898693" y="3911885"/>
            <a:ext cx="4490285" cy="1323439"/>
          </a:xfrm>
          <a:prstGeom prst="rect">
            <a:avLst/>
          </a:prstGeom>
          <a:noFill/>
        </p:spPr>
        <p:txBody>
          <a:bodyPr wrap="square" rtlCol="0">
            <a:spAutoFit/>
          </a:bodyPr>
          <a:lstStyle/>
          <a:p>
            <a:pPr algn="ctr"/>
            <a:r>
              <a:rPr lang="en-AU" sz="4000" dirty="0"/>
              <a:t>Different stages of 3D modelling </a:t>
            </a:r>
          </a:p>
        </p:txBody>
      </p:sp>
      <p:pic>
        <p:nvPicPr>
          <p:cNvPr id="2" name="Picture 1">
            <a:extLst>
              <a:ext uri="{FF2B5EF4-FFF2-40B4-BE49-F238E27FC236}">
                <a16:creationId xmlns:a16="http://schemas.microsoft.com/office/drawing/2014/main" id="{6A58E8AB-24A0-451C-863B-628522D10BE9}"/>
              </a:ext>
            </a:extLst>
          </p:cNvPr>
          <p:cNvPicPr>
            <a:picLocks noChangeAspect="1"/>
          </p:cNvPicPr>
          <p:nvPr/>
        </p:nvPicPr>
        <p:blipFill>
          <a:blip r:embed="rId2"/>
          <a:stretch>
            <a:fillRect/>
          </a:stretch>
        </p:blipFill>
        <p:spPr>
          <a:xfrm>
            <a:off x="-1284269" y="-1124"/>
            <a:ext cx="12192000" cy="6375740"/>
          </a:xfrm>
          <a:prstGeom prst="rect">
            <a:avLst/>
          </a:prstGeom>
        </p:spPr>
      </p:pic>
    </p:spTree>
    <p:extLst>
      <p:ext uri="{BB962C8B-B14F-4D97-AF65-F5344CB8AC3E}">
        <p14:creationId xmlns:p14="http://schemas.microsoft.com/office/powerpoint/2010/main" val="224002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8989F2-17ED-467D-A470-D7A2FA8BAA54}"/>
              </a:ext>
            </a:extLst>
          </p:cNvPr>
          <p:cNvSpPr txBox="1"/>
          <p:nvPr/>
        </p:nvSpPr>
        <p:spPr>
          <a:xfrm>
            <a:off x="297951" y="154169"/>
            <a:ext cx="3164441" cy="954107"/>
          </a:xfrm>
          <a:prstGeom prst="rect">
            <a:avLst/>
          </a:prstGeom>
          <a:noFill/>
        </p:spPr>
        <p:txBody>
          <a:bodyPr wrap="square" rtlCol="0">
            <a:spAutoFit/>
          </a:bodyPr>
          <a:lstStyle/>
          <a:p>
            <a:r>
              <a:rPr lang="en-AU" sz="2800" b="1" dirty="0">
                <a:cs typeface="Helvetica" panose="020B0604020202020204" pitchFamily="34" charset="0"/>
              </a:rPr>
              <a:t>Regional Minerals Exploration</a:t>
            </a:r>
          </a:p>
        </p:txBody>
      </p:sp>
      <p:sp>
        <p:nvSpPr>
          <p:cNvPr id="3" name="TextBox 2">
            <a:extLst>
              <a:ext uri="{FF2B5EF4-FFF2-40B4-BE49-F238E27FC236}">
                <a16:creationId xmlns:a16="http://schemas.microsoft.com/office/drawing/2014/main" id="{6530BC88-7B8E-4A05-99B7-6F2C741B4D0E}"/>
              </a:ext>
            </a:extLst>
          </p:cNvPr>
          <p:cNvSpPr txBox="1"/>
          <p:nvPr/>
        </p:nvSpPr>
        <p:spPr>
          <a:xfrm>
            <a:off x="7938768" y="154169"/>
            <a:ext cx="4253232" cy="1995778"/>
          </a:xfrm>
          <a:prstGeom prst="rect">
            <a:avLst/>
          </a:prstGeom>
          <a:noFill/>
        </p:spPr>
        <p:txBody>
          <a:bodyPr wrap="square" lIns="0" tIns="0" rIns="0" bIns="0" rtlCol="0">
            <a:noAutofit/>
          </a:bodyPr>
          <a:lstStyle/>
          <a:p>
            <a:r>
              <a:rPr lang="en-AU" sz="1600" dirty="0"/>
              <a:t>So we need to be able to model:</a:t>
            </a:r>
          </a:p>
          <a:p>
            <a:pPr marL="285750" indent="-285750">
              <a:buFont typeface="Arial" panose="020B0604020202020204" pitchFamily="34" charset="0"/>
              <a:buChar char="•"/>
            </a:pPr>
            <a:r>
              <a:rPr lang="en-AU" sz="1600" dirty="0"/>
              <a:t>Distributions of lithology and stratigraphy</a:t>
            </a:r>
          </a:p>
          <a:p>
            <a:pPr marL="285750" indent="-285750">
              <a:buFont typeface="Arial" panose="020B0604020202020204" pitchFamily="34" charset="0"/>
              <a:buChar char="•"/>
            </a:pPr>
            <a:r>
              <a:rPr lang="en-AU" sz="1600" dirty="0"/>
              <a:t>Alteration</a:t>
            </a:r>
          </a:p>
          <a:p>
            <a:pPr marL="285750" indent="-285750">
              <a:buFont typeface="Arial" panose="020B0604020202020204" pitchFamily="34" charset="0"/>
              <a:buChar char="•"/>
            </a:pPr>
            <a:r>
              <a:rPr lang="en-AU" sz="1600" dirty="0"/>
              <a:t>Petrophysics</a:t>
            </a:r>
          </a:p>
          <a:p>
            <a:pPr marL="285750" indent="-285750">
              <a:buFont typeface="Arial" panose="020B0604020202020204" pitchFamily="34" charset="0"/>
              <a:buChar char="•"/>
            </a:pPr>
            <a:r>
              <a:rPr lang="en-AU" sz="1600" dirty="0"/>
              <a:t>Permeability</a:t>
            </a:r>
          </a:p>
          <a:p>
            <a:pPr marL="285750" indent="-285750">
              <a:buFont typeface="Arial" panose="020B0604020202020204" pitchFamily="34" charset="0"/>
              <a:buChar char="•"/>
            </a:pPr>
            <a:r>
              <a:rPr lang="en-AU" sz="1600" dirty="0"/>
              <a:t>Fault network </a:t>
            </a:r>
          </a:p>
          <a:p>
            <a:endParaRPr lang="en-AU" sz="1600" dirty="0"/>
          </a:p>
        </p:txBody>
      </p:sp>
      <p:pic>
        <p:nvPicPr>
          <p:cNvPr id="6" name="Picture 5" descr="A picture containing colorful&#10;&#10;Description automatically generated">
            <a:extLst>
              <a:ext uri="{FF2B5EF4-FFF2-40B4-BE49-F238E27FC236}">
                <a16:creationId xmlns:a16="http://schemas.microsoft.com/office/drawing/2014/main" id="{C60866A3-C026-46F2-8F1A-A57AF7296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374" y="1701259"/>
            <a:ext cx="5929854" cy="4040257"/>
          </a:xfrm>
          <a:prstGeom prst="rect">
            <a:avLst/>
          </a:prstGeom>
        </p:spPr>
      </p:pic>
      <p:sp>
        <p:nvSpPr>
          <p:cNvPr id="7" name="TextBox 6">
            <a:extLst>
              <a:ext uri="{FF2B5EF4-FFF2-40B4-BE49-F238E27FC236}">
                <a16:creationId xmlns:a16="http://schemas.microsoft.com/office/drawing/2014/main" id="{6767CBBA-B7E4-40F8-BE06-036014199478}"/>
              </a:ext>
            </a:extLst>
          </p:cNvPr>
          <p:cNvSpPr txBox="1"/>
          <p:nvPr/>
        </p:nvSpPr>
        <p:spPr>
          <a:xfrm>
            <a:off x="297951" y="6334499"/>
            <a:ext cx="1959575" cy="369332"/>
          </a:xfrm>
          <a:prstGeom prst="rect">
            <a:avLst/>
          </a:prstGeom>
          <a:noFill/>
        </p:spPr>
        <p:txBody>
          <a:bodyPr wrap="none" rtlCol="0">
            <a:spAutoFit/>
          </a:bodyPr>
          <a:lstStyle/>
          <a:p>
            <a:r>
              <a:rPr lang="en-AU" dirty="0"/>
              <a:t>modelearth.net.au</a:t>
            </a:r>
          </a:p>
        </p:txBody>
      </p:sp>
      <p:sp>
        <p:nvSpPr>
          <p:cNvPr id="10" name="TextBox 9">
            <a:extLst>
              <a:ext uri="{FF2B5EF4-FFF2-40B4-BE49-F238E27FC236}">
                <a16:creationId xmlns:a16="http://schemas.microsoft.com/office/drawing/2014/main" id="{2C748B81-E08E-4CC6-8CB9-A554588FB6FD}"/>
              </a:ext>
            </a:extLst>
          </p:cNvPr>
          <p:cNvSpPr txBox="1"/>
          <p:nvPr/>
        </p:nvSpPr>
        <p:spPr>
          <a:xfrm>
            <a:off x="4459158" y="5556850"/>
            <a:ext cx="2047227" cy="369332"/>
          </a:xfrm>
          <a:prstGeom prst="rect">
            <a:avLst/>
          </a:prstGeom>
          <a:noFill/>
        </p:spPr>
        <p:txBody>
          <a:bodyPr wrap="none" rtlCol="0">
            <a:spAutoFit/>
          </a:bodyPr>
          <a:lstStyle/>
          <a:p>
            <a:r>
              <a:rPr lang="en-AU" dirty="0"/>
              <a:t>Murchison Province</a:t>
            </a:r>
          </a:p>
        </p:txBody>
      </p:sp>
      <p:pic>
        <p:nvPicPr>
          <p:cNvPr id="5124" name="Picture 4">
            <a:extLst>
              <a:ext uri="{FF2B5EF4-FFF2-40B4-BE49-F238E27FC236}">
                <a16:creationId xmlns:a16="http://schemas.microsoft.com/office/drawing/2014/main" id="{D210DC40-DA91-4705-96CA-8B6F02E69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847"/>
          <a:stretch/>
        </p:blipFill>
        <p:spPr bwMode="auto">
          <a:xfrm>
            <a:off x="8107995" y="1788765"/>
            <a:ext cx="2958139" cy="39527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BDE02EE-32E5-41B5-8674-E2EB990E269A}"/>
              </a:ext>
            </a:extLst>
          </p:cNvPr>
          <p:cNvSpPr txBox="1"/>
          <p:nvPr/>
        </p:nvSpPr>
        <p:spPr>
          <a:xfrm>
            <a:off x="9157521" y="5741516"/>
            <a:ext cx="1231491" cy="369332"/>
          </a:xfrm>
          <a:prstGeom prst="rect">
            <a:avLst/>
          </a:prstGeom>
          <a:noFill/>
        </p:spPr>
        <p:txBody>
          <a:bodyPr wrap="none" rtlCol="0">
            <a:spAutoFit/>
          </a:bodyPr>
          <a:lstStyle/>
          <a:p>
            <a:r>
              <a:rPr lang="en-AU" dirty="0" err="1"/>
              <a:t>Zibra</a:t>
            </a:r>
            <a:r>
              <a:rPr lang="en-AU" dirty="0"/>
              <a:t>, 2020</a:t>
            </a:r>
          </a:p>
        </p:txBody>
      </p:sp>
    </p:spTree>
    <p:extLst>
      <p:ext uri="{BB962C8B-B14F-4D97-AF65-F5344CB8AC3E}">
        <p14:creationId xmlns:p14="http://schemas.microsoft.com/office/powerpoint/2010/main" val="110932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ig. 8">
            <a:extLst>
              <a:ext uri="{FF2B5EF4-FFF2-40B4-BE49-F238E27FC236}">
                <a16:creationId xmlns:a16="http://schemas.microsoft.com/office/drawing/2014/main" id="{DBF7C5D6-F4B3-445D-8EFE-477C1FEBB7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901"/>
          <a:stretch/>
        </p:blipFill>
        <p:spPr bwMode="auto">
          <a:xfrm>
            <a:off x="5819464" y="1615153"/>
            <a:ext cx="5693665" cy="36276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E0BE27-A47C-4549-9E20-0801AE375852}"/>
              </a:ext>
            </a:extLst>
          </p:cNvPr>
          <p:cNvSpPr txBox="1"/>
          <p:nvPr/>
        </p:nvSpPr>
        <p:spPr>
          <a:xfrm>
            <a:off x="8055367" y="5288338"/>
            <a:ext cx="2115644" cy="369332"/>
          </a:xfrm>
          <a:prstGeom prst="rect">
            <a:avLst/>
          </a:prstGeom>
          <a:noFill/>
        </p:spPr>
        <p:txBody>
          <a:bodyPr wrap="none" rtlCol="0">
            <a:spAutoFit/>
          </a:bodyPr>
          <a:lstStyle/>
          <a:p>
            <a:r>
              <a:rPr lang="en-AU" dirty="0"/>
              <a:t>Horrocks et al., 2021</a:t>
            </a:r>
          </a:p>
        </p:txBody>
      </p:sp>
      <p:sp>
        <p:nvSpPr>
          <p:cNvPr id="3" name="TextBox 2">
            <a:extLst>
              <a:ext uri="{FF2B5EF4-FFF2-40B4-BE49-F238E27FC236}">
                <a16:creationId xmlns:a16="http://schemas.microsoft.com/office/drawing/2014/main" id="{66C3FDBD-141E-4A54-B7AA-FA4039E79209}"/>
              </a:ext>
            </a:extLst>
          </p:cNvPr>
          <p:cNvSpPr txBox="1"/>
          <p:nvPr/>
        </p:nvSpPr>
        <p:spPr>
          <a:xfrm>
            <a:off x="7844346" y="923330"/>
            <a:ext cx="1704665" cy="461665"/>
          </a:xfrm>
          <a:prstGeom prst="rect">
            <a:avLst/>
          </a:prstGeom>
          <a:noFill/>
        </p:spPr>
        <p:txBody>
          <a:bodyPr wrap="square" rtlCol="0">
            <a:spAutoFit/>
          </a:bodyPr>
          <a:lstStyle/>
          <a:p>
            <a:r>
              <a:rPr lang="en-AU" sz="2400" dirty="0"/>
              <a:t>Mg content</a:t>
            </a:r>
          </a:p>
        </p:txBody>
      </p:sp>
      <p:sp>
        <p:nvSpPr>
          <p:cNvPr id="5" name="TextBox 4">
            <a:extLst>
              <a:ext uri="{FF2B5EF4-FFF2-40B4-BE49-F238E27FC236}">
                <a16:creationId xmlns:a16="http://schemas.microsoft.com/office/drawing/2014/main" id="{C0BA3641-1157-4FCF-A346-71E750A855F7}"/>
              </a:ext>
            </a:extLst>
          </p:cNvPr>
          <p:cNvSpPr txBox="1"/>
          <p:nvPr/>
        </p:nvSpPr>
        <p:spPr>
          <a:xfrm>
            <a:off x="178129" y="0"/>
            <a:ext cx="2491919" cy="1384995"/>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Petrophysics &amp; Chemistry</a:t>
            </a:r>
          </a:p>
        </p:txBody>
      </p:sp>
      <p:sp>
        <p:nvSpPr>
          <p:cNvPr id="7" name="TextBox 6">
            <a:extLst>
              <a:ext uri="{FF2B5EF4-FFF2-40B4-BE49-F238E27FC236}">
                <a16:creationId xmlns:a16="http://schemas.microsoft.com/office/drawing/2014/main" id="{CAFC1BD1-602F-4F6D-8CBA-B6C37C41130E}"/>
              </a:ext>
            </a:extLst>
          </p:cNvPr>
          <p:cNvSpPr txBox="1"/>
          <p:nvPr/>
        </p:nvSpPr>
        <p:spPr>
          <a:xfrm>
            <a:off x="2164765" y="5288338"/>
            <a:ext cx="2702518" cy="369332"/>
          </a:xfrm>
          <a:prstGeom prst="rect">
            <a:avLst/>
          </a:prstGeom>
          <a:noFill/>
        </p:spPr>
        <p:txBody>
          <a:bodyPr wrap="square" rtlCol="0">
            <a:spAutoFit/>
          </a:bodyPr>
          <a:lstStyle/>
          <a:p>
            <a:r>
              <a:rPr lang="en-AU" dirty="0"/>
              <a:t>Horrocks et al., 2018</a:t>
            </a:r>
          </a:p>
        </p:txBody>
      </p:sp>
      <p:sp>
        <p:nvSpPr>
          <p:cNvPr id="4" name="Rectangle 3">
            <a:extLst>
              <a:ext uri="{FF2B5EF4-FFF2-40B4-BE49-F238E27FC236}">
                <a16:creationId xmlns:a16="http://schemas.microsoft.com/office/drawing/2014/main" id="{F77C62BB-EEBB-4CAF-94C2-F017F9A5C5D9}"/>
              </a:ext>
            </a:extLst>
          </p:cNvPr>
          <p:cNvSpPr/>
          <p:nvPr/>
        </p:nvSpPr>
        <p:spPr>
          <a:xfrm>
            <a:off x="5636030" y="224462"/>
            <a:ext cx="2187907" cy="369332"/>
          </a:xfrm>
          <a:prstGeom prst="rect">
            <a:avLst/>
          </a:prstGeom>
        </p:spPr>
        <p:txBody>
          <a:bodyPr wrap="none">
            <a:spAutoFit/>
          </a:bodyPr>
          <a:lstStyle/>
          <a:p>
            <a:r>
              <a:rPr lang="en-AU" dirty="0" err="1"/>
              <a:t>Kevitsa</a:t>
            </a:r>
            <a:r>
              <a:rPr lang="en-AU" dirty="0"/>
              <a:t> Mine, Finland</a:t>
            </a:r>
          </a:p>
        </p:txBody>
      </p:sp>
      <p:pic>
        <p:nvPicPr>
          <p:cNvPr id="8" name="Picture 7">
            <a:extLst>
              <a:ext uri="{FF2B5EF4-FFF2-40B4-BE49-F238E27FC236}">
                <a16:creationId xmlns:a16="http://schemas.microsoft.com/office/drawing/2014/main" id="{B5501722-9939-4789-92C7-848813A8D2E4}"/>
              </a:ext>
            </a:extLst>
          </p:cNvPr>
          <p:cNvPicPr>
            <a:picLocks noChangeAspect="1"/>
          </p:cNvPicPr>
          <p:nvPr/>
        </p:nvPicPr>
        <p:blipFill>
          <a:blip r:embed="rId3"/>
          <a:stretch>
            <a:fillRect/>
          </a:stretch>
        </p:blipFill>
        <p:spPr>
          <a:xfrm>
            <a:off x="380589" y="1683885"/>
            <a:ext cx="5083892" cy="3490228"/>
          </a:xfrm>
          <a:prstGeom prst="rect">
            <a:avLst/>
          </a:prstGeom>
        </p:spPr>
      </p:pic>
    </p:spTree>
    <p:extLst>
      <p:ext uri="{BB962C8B-B14F-4D97-AF65-F5344CB8AC3E}">
        <p14:creationId xmlns:p14="http://schemas.microsoft.com/office/powerpoint/2010/main" val="208995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8762D28-59C2-4A66-9579-594A498E1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240" y="876368"/>
            <a:ext cx="8073382" cy="45371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E65BD86-00BD-43A9-B490-FD19F7C49A17}"/>
              </a:ext>
            </a:extLst>
          </p:cNvPr>
          <p:cNvSpPr txBox="1"/>
          <p:nvPr/>
        </p:nvSpPr>
        <p:spPr>
          <a:xfrm>
            <a:off x="10736495" y="691702"/>
            <a:ext cx="1005468" cy="369332"/>
          </a:xfrm>
          <a:prstGeom prst="rect">
            <a:avLst/>
          </a:prstGeom>
          <a:noFill/>
        </p:spPr>
        <p:txBody>
          <a:bodyPr wrap="none" rtlCol="0">
            <a:spAutoFit/>
          </a:bodyPr>
          <a:lstStyle/>
          <a:p>
            <a:pPr marL="285750" indent="-285750">
              <a:buFont typeface="Arial" panose="020B0604020202020204" pitchFamily="34" charset="0"/>
              <a:buChar char="•"/>
            </a:pPr>
            <a:r>
              <a:rPr lang="en-AU" dirty="0"/>
              <a:t>grade</a:t>
            </a:r>
          </a:p>
        </p:txBody>
      </p:sp>
      <p:sp>
        <p:nvSpPr>
          <p:cNvPr id="3" name="TextBox 2">
            <a:extLst>
              <a:ext uri="{FF2B5EF4-FFF2-40B4-BE49-F238E27FC236}">
                <a16:creationId xmlns:a16="http://schemas.microsoft.com/office/drawing/2014/main" id="{02F5A933-84D1-4D31-A623-9BDD5B2A09AF}"/>
              </a:ext>
            </a:extLst>
          </p:cNvPr>
          <p:cNvSpPr txBox="1"/>
          <p:nvPr/>
        </p:nvSpPr>
        <p:spPr>
          <a:xfrm>
            <a:off x="8650841" y="6287894"/>
            <a:ext cx="1006301" cy="369332"/>
          </a:xfrm>
          <a:prstGeom prst="rect">
            <a:avLst/>
          </a:prstGeom>
          <a:noFill/>
        </p:spPr>
        <p:txBody>
          <a:bodyPr wrap="none" rtlCol="0">
            <a:spAutoFit/>
          </a:bodyPr>
          <a:lstStyle/>
          <a:p>
            <a:r>
              <a:rPr lang="en-AU" dirty="0"/>
              <a:t>J. Cowan</a:t>
            </a:r>
          </a:p>
        </p:txBody>
      </p:sp>
      <p:sp>
        <p:nvSpPr>
          <p:cNvPr id="4" name="TextBox 3">
            <a:extLst>
              <a:ext uri="{FF2B5EF4-FFF2-40B4-BE49-F238E27FC236}">
                <a16:creationId xmlns:a16="http://schemas.microsoft.com/office/drawing/2014/main" id="{D4DD951C-C73C-45B6-9237-F85A97E7267E}"/>
              </a:ext>
            </a:extLst>
          </p:cNvPr>
          <p:cNvSpPr txBox="1"/>
          <p:nvPr/>
        </p:nvSpPr>
        <p:spPr>
          <a:xfrm>
            <a:off x="178129" y="0"/>
            <a:ext cx="4438841" cy="523220"/>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Ore Grade</a:t>
            </a:r>
          </a:p>
        </p:txBody>
      </p:sp>
    </p:spTree>
    <p:extLst>
      <p:ext uri="{BB962C8B-B14F-4D97-AF65-F5344CB8AC3E}">
        <p14:creationId xmlns:p14="http://schemas.microsoft.com/office/powerpoint/2010/main" val="14738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9AED04-FE6D-48E5-A461-1874712DC248}"/>
              </a:ext>
            </a:extLst>
          </p:cNvPr>
          <p:cNvSpPr txBox="1"/>
          <p:nvPr/>
        </p:nvSpPr>
        <p:spPr>
          <a:xfrm>
            <a:off x="10119104" y="842480"/>
            <a:ext cx="1828800" cy="1200329"/>
          </a:xfrm>
          <a:prstGeom prst="rect">
            <a:avLst/>
          </a:prstGeom>
          <a:noFill/>
        </p:spPr>
        <p:txBody>
          <a:bodyPr wrap="square" rtlCol="0">
            <a:spAutoFit/>
          </a:bodyPr>
          <a:lstStyle/>
          <a:p>
            <a:pPr marL="285750" indent="-285750">
              <a:buFont typeface="Arial" panose="020B0604020202020204" pitchFamily="34" charset="0"/>
              <a:buChar char="•"/>
            </a:pPr>
            <a:r>
              <a:rPr lang="en-AU" dirty="0"/>
              <a:t>Lithology</a:t>
            </a:r>
          </a:p>
          <a:p>
            <a:pPr marL="285750" indent="-285750">
              <a:buFont typeface="Arial" panose="020B0604020202020204" pitchFamily="34" charset="0"/>
              <a:buChar char="•"/>
            </a:pPr>
            <a:r>
              <a:rPr lang="en-AU" dirty="0"/>
              <a:t>Structure</a:t>
            </a:r>
          </a:p>
          <a:p>
            <a:pPr marL="285750" indent="-285750">
              <a:buFont typeface="Arial" panose="020B0604020202020204" pitchFamily="34" charset="0"/>
              <a:buChar char="•"/>
            </a:pPr>
            <a:r>
              <a:rPr lang="en-AU" dirty="0"/>
              <a:t>Ore</a:t>
            </a:r>
          </a:p>
          <a:p>
            <a:pPr marL="285750" indent="-285750">
              <a:buFont typeface="Arial" panose="020B0604020202020204" pitchFamily="34" charset="0"/>
              <a:buChar char="•"/>
            </a:pPr>
            <a:r>
              <a:rPr lang="en-AU" dirty="0"/>
              <a:t>Alteration</a:t>
            </a:r>
          </a:p>
        </p:txBody>
      </p:sp>
      <p:sp>
        <p:nvSpPr>
          <p:cNvPr id="2" name="TextBox 1">
            <a:extLst>
              <a:ext uri="{FF2B5EF4-FFF2-40B4-BE49-F238E27FC236}">
                <a16:creationId xmlns:a16="http://schemas.microsoft.com/office/drawing/2014/main" id="{4C2114FA-6C8B-4E61-B306-F357AE218105}"/>
              </a:ext>
            </a:extLst>
          </p:cNvPr>
          <p:cNvSpPr txBox="1"/>
          <p:nvPr/>
        </p:nvSpPr>
        <p:spPr>
          <a:xfrm>
            <a:off x="2351314" y="6101256"/>
            <a:ext cx="7274033" cy="738664"/>
          </a:xfrm>
          <a:prstGeom prst="rect">
            <a:avLst/>
          </a:prstGeom>
          <a:noFill/>
        </p:spPr>
        <p:txBody>
          <a:bodyPr wrap="square" rtlCol="0">
            <a:spAutoFit/>
          </a:bodyPr>
          <a:lstStyle/>
          <a:p>
            <a:r>
              <a:rPr lang="en-AU" sz="1400" dirty="0"/>
              <a:t>Schetselaar et al, 2017 Integrated 3D Geological </a:t>
            </a:r>
            <a:r>
              <a:rPr lang="en-AU" sz="1400" dirty="0" err="1"/>
              <a:t>Modeling</a:t>
            </a:r>
            <a:r>
              <a:rPr lang="en-AU" sz="1400" dirty="0"/>
              <a:t> to Gain Insight in the Effects of Hydrothermal Alteration on Post-Ore Deformation Style and Strain Localization in the </a:t>
            </a:r>
            <a:r>
              <a:rPr lang="en-AU" sz="1400" dirty="0" err="1"/>
              <a:t>Flin</a:t>
            </a:r>
            <a:r>
              <a:rPr lang="en-AU" sz="1400" dirty="0"/>
              <a:t> </a:t>
            </a:r>
            <a:r>
              <a:rPr lang="en-AU" sz="1400" dirty="0" err="1"/>
              <a:t>Flon</a:t>
            </a:r>
            <a:r>
              <a:rPr lang="en-AU" sz="1400" dirty="0"/>
              <a:t> Volcanogenic Massive </a:t>
            </a:r>
            <a:r>
              <a:rPr lang="en-AU" sz="1400" dirty="0" err="1"/>
              <a:t>Sulfide</a:t>
            </a:r>
            <a:r>
              <a:rPr lang="en-AU" sz="1400" dirty="0"/>
              <a:t> Ore System </a:t>
            </a:r>
          </a:p>
        </p:txBody>
      </p:sp>
      <p:sp>
        <p:nvSpPr>
          <p:cNvPr id="10" name="TextBox 9">
            <a:extLst>
              <a:ext uri="{FF2B5EF4-FFF2-40B4-BE49-F238E27FC236}">
                <a16:creationId xmlns:a16="http://schemas.microsoft.com/office/drawing/2014/main" id="{1262CCBC-EB3D-4812-A8D8-4B4C5A8E6827}"/>
              </a:ext>
            </a:extLst>
          </p:cNvPr>
          <p:cNvSpPr txBox="1"/>
          <p:nvPr/>
        </p:nvSpPr>
        <p:spPr>
          <a:xfrm>
            <a:off x="178129" y="0"/>
            <a:ext cx="2173185" cy="954107"/>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Alteration</a:t>
            </a:r>
          </a:p>
        </p:txBody>
      </p:sp>
      <p:grpSp>
        <p:nvGrpSpPr>
          <p:cNvPr id="3" name="Group 2">
            <a:extLst>
              <a:ext uri="{FF2B5EF4-FFF2-40B4-BE49-F238E27FC236}">
                <a16:creationId xmlns:a16="http://schemas.microsoft.com/office/drawing/2014/main" id="{E676515A-6768-429D-9207-C86603D1F576}"/>
              </a:ext>
            </a:extLst>
          </p:cNvPr>
          <p:cNvGrpSpPr/>
          <p:nvPr/>
        </p:nvGrpSpPr>
        <p:grpSpPr>
          <a:xfrm>
            <a:off x="1536706" y="842480"/>
            <a:ext cx="7902988" cy="4719375"/>
            <a:chOff x="338099" y="260398"/>
            <a:chExt cx="9781005" cy="5840858"/>
          </a:xfrm>
        </p:grpSpPr>
        <p:pic>
          <p:nvPicPr>
            <p:cNvPr id="2052" name="Picture 4" descr="Minerals 08 00003 g010">
              <a:extLst>
                <a:ext uri="{FF2B5EF4-FFF2-40B4-BE49-F238E27FC236}">
                  <a16:creationId xmlns:a16="http://schemas.microsoft.com/office/drawing/2014/main" id="{69A0EB6C-41A9-45BA-A416-270A2AFF037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4607"/>
            <a:stretch/>
          </p:blipFill>
          <p:spPr bwMode="auto">
            <a:xfrm>
              <a:off x="338099" y="260398"/>
              <a:ext cx="9781005" cy="584085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CE6C516-AC7D-4F83-BF25-A4374F524F6B}"/>
                </a:ext>
              </a:extLst>
            </p:cNvPr>
            <p:cNvCxnSpPr/>
            <p:nvPr/>
          </p:nvCxnSpPr>
          <p:spPr>
            <a:xfrm flipH="1" flipV="1">
              <a:off x="3503488" y="3832261"/>
              <a:ext cx="2342508" cy="162331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5540B7B-3897-4CF9-ABC7-5B4B59FC806B}"/>
                </a:ext>
              </a:extLst>
            </p:cNvPr>
            <p:cNvSpPr txBox="1"/>
            <p:nvPr/>
          </p:nvSpPr>
          <p:spPr>
            <a:xfrm>
              <a:off x="5581244" y="5360476"/>
              <a:ext cx="798890" cy="571372"/>
            </a:xfrm>
            <a:prstGeom prst="rect">
              <a:avLst/>
            </a:prstGeom>
            <a:noFill/>
          </p:spPr>
          <p:txBody>
            <a:bodyPr wrap="none" rtlCol="0">
              <a:spAutoFit/>
            </a:bodyPr>
            <a:lstStyle/>
            <a:p>
              <a:r>
                <a:rPr lang="en-AU" sz="2400" dirty="0">
                  <a:solidFill>
                    <a:schemeClr val="bg1"/>
                  </a:solidFill>
                </a:rPr>
                <a:t>Ore</a:t>
              </a:r>
            </a:p>
          </p:txBody>
        </p:sp>
        <p:cxnSp>
          <p:nvCxnSpPr>
            <p:cNvPr id="8" name="Straight Arrow Connector 7">
              <a:extLst>
                <a:ext uri="{FF2B5EF4-FFF2-40B4-BE49-F238E27FC236}">
                  <a16:creationId xmlns:a16="http://schemas.microsoft.com/office/drawing/2014/main" id="{C09090CA-8057-4384-B180-8DFDD5B969E2}"/>
                </a:ext>
              </a:extLst>
            </p:cNvPr>
            <p:cNvCxnSpPr>
              <a:cxnSpLocks/>
              <a:stCxn id="9" idx="1"/>
            </p:cNvCxnSpPr>
            <p:nvPr/>
          </p:nvCxnSpPr>
          <p:spPr>
            <a:xfrm flipH="1" flipV="1">
              <a:off x="5702159" y="4307040"/>
              <a:ext cx="2428063" cy="17660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B0A824-AE6D-455C-B7BA-A74F9B496972}"/>
                </a:ext>
              </a:extLst>
            </p:cNvPr>
            <p:cNvSpPr txBox="1"/>
            <p:nvPr/>
          </p:nvSpPr>
          <p:spPr>
            <a:xfrm>
              <a:off x="8130222" y="4197958"/>
              <a:ext cx="1768476" cy="571372"/>
            </a:xfrm>
            <a:prstGeom prst="rect">
              <a:avLst/>
            </a:prstGeom>
            <a:noFill/>
          </p:spPr>
          <p:txBody>
            <a:bodyPr wrap="none" rtlCol="0">
              <a:spAutoFit/>
            </a:bodyPr>
            <a:lstStyle/>
            <a:p>
              <a:r>
                <a:rPr lang="en-AU" sz="2400" dirty="0">
                  <a:solidFill>
                    <a:schemeClr val="bg1"/>
                  </a:solidFill>
                </a:rPr>
                <a:t>Alteration</a:t>
              </a:r>
            </a:p>
          </p:txBody>
        </p:sp>
      </p:grpSp>
    </p:spTree>
    <p:extLst>
      <p:ext uri="{BB962C8B-B14F-4D97-AF65-F5344CB8AC3E}">
        <p14:creationId xmlns:p14="http://schemas.microsoft.com/office/powerpoint/2010/main" val="335439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B835A75-96A8-4679-B9A7-F72CF44907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354"/>
          <a:stretch/>
        </p:blipFill>
        <p:spPr bwMode="auto">
          <a:xfrm>
            <a:off x="806382" y="334513"/>
            <a:ext cx="9081402" cy="57458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B7F678-CE49-40EF-979C-BA63856D6C0E}"/>
              </a:ext>
            </a:extLst>
          </p:cNvPr>
          <p:cNvSpPr txBox="1"/>
          <p:nvPr/>
        </p:nvSpPr>
        <p:spPr>
          <a:xfrm>
            <a:off x="10803277" y="1890445"/>
            <a:ext cx="1465780" cy="923330"/>
          </a:xfrm>
          <a:prstGeom prst="rect">
            <a:avLst/>
          </a:prstGeom>
          <a:noFill/>
        </p:spPr>
        <p:txBody>
          <a:bodyPr wrap="square" rtlCol="0">
            <a:spAutoFit/>
          </a:bodyPr>
          <a:lstStyle/>
          <a:p>
            <a:r>
              <a:rPr lang="en-AU" dirty="0"/>
              <a:t>Vein proportion</a:t>
            </a:r>
          </a:p>
          <a:p>
            <a:r>
              <a:rPr lang="en-AU" dirty="0"/>
              <a:t>&gt;5% vein</a:t>
            </a:r>
          </a:p>
        </p:txBody>
      </p:sp>
      <p:sp>
        <p:nvSpPr>
          <p:cNvPr id="3" name="Rectangle 2">
            <a:extLst>
              <a:ext uri="{FF2B5EF4-FFF2-40B4-BE49-F238E27FC236}">
                <a16:creationId xmlns:a16="http://schemas.microsoft.com/office/drawing/2014/main" id="{9EAA025A-C0D4-4DA3-908A-DDE1384E91A7}"/>
              </a:ext>
            </a:extLst>
          </p:cNvPr>
          <p:cNvSpPr/>
          <p:nvPr/>
        </p:nvSpPr>
        <p:spPr>
          <a:xfrm>
            <a:off x="2010310" y="6080405"/>
            <a:ext cx="6096000" cy="923330"/>
          </a:xfrm>
          <a:prstGeom prst="rect">
            <a:avLst/>
          </a:prstGeom>
        </p:spPr>
        <p:txBody>
          <a:bodyPr>
            <a:spAutoFit/>
          </a:bodyPr>
          <a:lstStyle/>
          <a:p>
            <a:r>
              <a:rPr lang="en-AU" dirty="0" err="1"/>
              <a:t>Sanches</a:t>
            </a:r>
            <a:r>
              <a:rPr lang="en-AU" dirty="0"/>
              <a:t> et al., 2017. A 3D Geological Model of a Vein Deposit Built by Aggregating Morphological and Mineral Grade Data</a:t>
            </a:r>
          </a:p>
          <a:p>
            <a:endParaRPr lang="en-AU" dirty="0"/>
          </a:p>
        </p:txBody>
      </p:sp>
      <p:sp>
        <p:nvSpPr>
          <p:cNvPr id="5" name="TextBox 4">
            <a:extLst>
              <a:ext uri="{FF2B5EF4-FFF2-40B4-BE49-F238E27FC236}">
                <a16:creationId xmlns:a16="http://schemas.microsoft.com/office/drawing/2014/main" id="{A68E5017-6909-4635-A2BB-50EA6BE2DD64}"/>
              </a:ext>
            </a:extLst>
          </p:cNvPr>
          <p:cNvSpPr txBox="1"/>
          <p:nvPr/>
        </p:nvSpPr>
        <p:spPr>
          <a:xfrm>
            <a:off x="178129" y="0"/>
            <a:ext cx="2303814" cy="954107"/>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Vein Density</a:t>
            </a:r>
          </a:p>
        </p:txBody>
      </p:sp>
      <p:sp>
        <p:nvSpPr>
          <p:cNvPr id="4" name="Rectangle 3">
            <a:extLst>
              <a:ext uri="{FF2B5EF4-FFF2-40B4-BE49-F238E27FC236}">
                <a16:creationId xmlns:a16="http://schemas.microsoft.com/office/drawing/2014/main" id="{9B7536F3-6826-4F8F-872D-1A6EA8F78670}"/>
              </a:ext>
            </a:extLst>
          </p:cNvPr>
          <p:cNvSpPr/>
          <p:nvPr/>
        </p:nvSpPr>
        <p:spPr>
          <a:xfrm>
            <a:off x="656297" y="5021981"/>
            <a:ext cx="2465797" cy="606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2396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 3. Slide3 Safety Map of results">
            <a:extLst>
              <a:ext uri="{FF2B5EF4-FFF2-40B4-BE49-F238E27FC236}">
                <a16:creationId xmlns:a16="http://schemas.microsoft.com/office/drawing/2014/main" id="{DB2DDC55-BCDC-48E3-890D-BA0D73CA2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66" y="101404"/>
            <a:ext cx="9324975" cy="56483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D72F71B-60B1-4420-BA20-BFB426595127}"/>
              </a:ext>
            </a:extLst>
          </p:cNvPr>
          <p:cNvSpPr/>
          <p:nvPr/>
        </p:nvSpPr>
        <p:spPr>
          <a:xfrm>
            <a:off x="1873981" y="6488668"/>
            <a:ext cx="3924408" cy="369332"/>
          </a:xfrm>
          <a:prstGeom prst="rect">
            <a:avLst/>
          </a:prstGeom>
        </p:spPr>
        <p:txBody>
          <a:bodyPr wrap="none">
            <a:spAutoFit/>
          </a:bodyPr>
          <a:lstStyle/>
          <a:p>
            <a:r>
              <a:rPr lang="en-AU" i="1" dirty="0" err="1">
                <a:solidFill>
                  <a:srgbClr val="222222"/>
                </a:solidFill>
                <a:latin typeface="aktiv-grotesk"/>
              </a:rPr>
              <a:t>Bretas</a:t>
            </a:r>
            <a:r>
              <a:rPr lang="en-AU" i="1" dirty="0">
                <a:solidFill>
                  <a:srgbClr val="222222"/>
                </a:solidFill>
                <a:latin typeface="aktiv-grotesk"/>
              </a:rPr>
              <a:t> and Vilela. www.rocscience.com/</a:t>
            </a:r>
            <a:endParaRPr lang="en-AU" dirty="0"/>
          </a:p>
        </p:txBody>
      </p:sp>
      <p:pic>
        <p:nvPicPr>
          <p:cNvPr id="3076" name="Picture 4" descr="Figure 1 750px">
            <a:extLst>
              <a:ext uri="{FF2B5EF4-FFF2-40B4-BE49-F238E27FC236}">
                <a16:creationId xmlns:a16="http://schemas.microsoft.com/office/drawing/2014/main" id="{9BABFF29-6D7B-4BCA-8233-72A1F3A42290}"/>
              </a:ext>
            </a:extLst>
          </p:cNvPr>
          <p:cNvPicPr>
            <a:picLocks noChangeAspect="1" noChangeArrowheads="1"/>
          </p:cNvPicPr>
          <p:nvPr/>
        </p:nvPicPr>
        <p:blipFill>
          <a:blip r:embed="rId4">
            <a:clrChange>
              <a:clrFrom>
                <a:srgbClr val="09FE13"/>
              </a:clrFrom>
              <a:clrTo>
                <a:srgbClr val="09FE13">
                  <a:alpha val="0"/>
                </a:srgbClr>
              </a:clrTo>
            </a:clrChange>
            <a:extLst>
              <a:ext uri="{28A0092B-C50C-407E-A947-70E740481C1C}">
                <a14:useLocalDpi xmlns:a14="http://schemas.microsoft.com/office/drawing/2010/main" val="0"/>
              </a:ext>
            </a:extLst>
          </a:blip>
          <a:srcRect/>
          <a:stretch>
            <a:fillRect/>
          </a:stretch>
        </p:blipFill>
        <p:spPr bwMode="auto">
          <a:xfrm rot="187218">
            <a:off x="1842552" y="1058515"/>
            <a:ext cx="6308226" cy="43989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212B28-C7D4-432C-A8AE-FF49C5C174F0}"/>
              </a:ext>
            </a:extLst>
          </p:cNvPr>
          <p:cNvSpPr txBox="1"/>
          <p:nvPr/>
        </p:nvSpPr>
        <p:spPr>
          <a:xfrm>
            <a:off x="6400801" y="1458930"/>
            <a:ext cx="1488934" cy="369332"/>
          </a:xfrm>
          <a:prstGeom prst="rect">
            <a:avLst/>
          </a:prstGeom>
          <a:noFill/>
        </p:spPr>
        <p:txBody>
          <a:bodyPr wrap="none" rtlCol="0">
            <a:spAutoFit/>
          </a:bodyPr>
          <a:lstStyle/>
          <a:p>
            <a:r>
              <a:rPr lang="en-AU" dirty="0"/>
              <a:t>Slope stability</a:t>
            </a:r>
          </a:p>
        </p:txBody>
      </p:sp>
      <p:sp>
        <p:nvSpPr>
          <p:cNvPr id="6" name="TextBox 5">
            <a:extLst>
              <a:ext uri="{FF2B5EF4-FFF2-40B4-BE49-F238E27FC236}">
                <a16:creationId xmlns:a16="http://schemas.microsoft.com/office/drawing/2014/main" id="{A14CC38A-6102-4A16-B59A-14F21919181F}"/>
              </a:ext>
            </a:extLst>
          </p:cNvPr>
          <p:cNvSpPr txBox="1"/>
          <p:nvPr/>
        </p:nvSpPr>
        <p:spPr>
          <a:xfrm>
            <a:off x="8518721" y="515552"/>
            <a:ext cx="914401" cy="584775"/>
          </a:xfrm>
          <a:prstGeom prst="rect">
            <a:avLst/>
          </a:prstGeom>
          <a:solidFill>
            <a:srgbClr val="EAECF1"/>
          </a:solidFill>
        </p:spPr>
        <p:txBody>
          <a:bodyPr wrap="square" rtlCol="0">
            <a:spAutoFit/>
          </a:bodyPr>
          <a:lstStyle/>
          <a:p>
            <a:pPr algn="ctr"/>
            <a:r>
              <a:rPr lang="en-AU" sz="1600" dirty="0"/>
              <a:t>Surface safety</a:t>
            </a:r>
          </a:p>
        </p:txBody>
      </p:sp>
      <p:sp>
        <p:nvSpPr>
          <p:cNvPr id="3" name="TextBox 2">
            <a:extLst>
              <a:ext uri="{FF2B5EF4-FFF2-40B4-BE49-F238E27FC236}">
                <a16:creationId xmlns:a16="http://schemas.microsoft.com/office/drawing/2014/main" id="{D01D4FED-E0C5-4693-A298-E3893B3373D6}"/>
              </a:ext>
            </a:extLst>
          </p:cNvPr>
          <p:cNvSpPr txBox="1"/>
          <p:nvPr/>
        </p:nvSpPr>
        <p:spPr>
          <a:xfrm>
            <a:off x="9633829" y="258601"/>
            <a:ext cx="2510303" cy="1477328"/>
          </a:xfrm>
          <a:prstGeom prst="rect">
            <a:avLst/>
          </a:prstGeom>
          <a:noFill/>
        </p:spPr>
        <p:txBody>
          <a:bodyPr wrap="none" rtlCol="0">
            <a:spAutoFit/>
          </a:bodyPr>
          <a:lstStyle/>
          <a:p>
            <a:pPr marL="285750" indent="-285750">
              <a:buFont typeface="Arial" panose="020B0604020202020204" pitchFamily="34" charset="0"/>
              <a:buChar char="•"/>
            </a:pPr>
            <a:r>
              <a:rPr lang="en-AU" dirty="0"/>
              <a:t>Young’s Modulus</a:t>
            </a:r>
          </a:p>
          <a:p>
            <a:pPr marL="285750" indent="-285750">
              <a:buFont typeface="Arial" panose="020B0604020202020204" pitchFamily="34" charset="0"/>
              <a:buChar char="•"/>
            </a:pPr>
            <a:r>
              <a:rPr lang="en-AU" dirty="0"/>
              <a:t>Shear Modulus</a:t>
            </a:r>
          </a:p>
          <a:p>
            <a:pPr marL="285750" indent="-285750">
              <a:buFont typeface="Arial" panose="020B0604020202020204" pitchFamily="34" charset="0"/>
              <a:buChar char="•"/>
            </a:pPr>
            <a:r>
              <a:rPr lang="en-AU" dirty="0"/>
              <a:t>Porosity/permeability</a:t>
            </a:r>
          </a:p>
          <a:p>
            <a:pPr marL="285750" indent="-285750">
              <a:buFont typeface="Arial" panose="020B0604020202020204" pitchFamily="34" charset="0"/>
              <a:buChar char="•"/>
            </a:pPr>
            <a:r>
              <a:rPr lang="en-AU" dirty="0"/>
              <a:t>Anisotropy</a:t>
            </a:r>
          </a:p>
          <a:p>
            <a:endParaRPr lang="en-AU" dirty="0"/>
          </a:p>
        </p:txBody>
      </p:sp>
      <p:sp>
        <p:nvSpPr>
          <p:cNvPr id="8" name="TextBox 7">
            <a:extLst>
              <a:ext uri="{FF2B5EF4-FFF2-40B4-BE49-F238E27FC236}">
                <a16:creationId xmlns:a16="http://schemas.microsoft.com/office/drawing/2014/main" id="{4E08116D-CC5A-455E-830C-87EA4654611E}"/>
              </a:ext>
            </a:extLst>
          </p:cNvPr>
          <p:cNvSpPr txBox="1"/>
          <p:nvPr/>
        </p:nvSpPr>
        <p:spPr>
          <a:xfrm>
            <a:off x="178129" y="0"/>
            <a:ext cx="2386941" cy="954107"/>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Rock Physics</a:t>
            </a:r>
          </a:p>
        </p:txBody>
      </p:sp>
    </p:spTree>
    <p:extLst>
      <p:ext uri="{BB962C8B-B14F-4D97-AF65-F5344CB8AC3E}">
        <p14:creationId xmlns:p14="http://schemas.microsoft.com/office/powerpoint/2010/main" val="123622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76"/>
                                        </p:tgtEl>
                                      </p:cBhvr>
                                    </p:animEffect>
                                    <p:set>
                                      <p:cBhvr>
                                        <p:cTn id="7" dur="1" fill="hold">
                                          <p:stCondLst>
                                            <p:cond delay="499"/>
                                          </p:stCondLst>
                                        </p:cTn>
                                        <p:tgtEl>
                                          <p:spTgt spid="3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AF9790-C946-1940-A1F2-C754F7255D40}"/>
              </a:ext>
            </a:extLst>
          </p:cNvPr>
          <p:cNvSpPr>
            <a:spLocks noGrp="1"/>
          </p:cNvSpPr>
          <p:nvPr>
            <p:ph type="title" idx="4294967295"/>
          </p:nvPr>
        </p:nvSpPr>
        <p:spPr>
          <a:xfrm>
            <a:off x="0" y="365125"/>
            <a:ext cx="10515600" cy="1325563"/>
          </a:xfrm>
        </p:spPr>
        <p:txBody>
          <a:bodyPr/>
          <a:lstStyle/>
          <a:p>
            <a:r>
              <a:rPr lang="en-US" dirty="0"/>
              <a:t>Major 3D modelling scenarios</a:t>
            </a:r>
          </a:p>
        </p:txBody>
      </p:sp>
      <p:sp>
        <p:nvSpPr>
          <p:cNvPr id="6" name="Content Placeholder 5">
            <a:extLst>
              <a:ext uri="{FF2B5EF4-FFF2-40B4-BE49-F238E27FC236}">
                <a16:creationId xmlns:a16="http://schemas.microsoft.com/office/drawing/2014/main" id="{DAB09500-1A9A-EC42-B208-6491DCCB05A6}"/>
              </a:ext>
            </a:extLst>
          </p:cNvPr>
          <p:cNvSpPr>
            <a:spLocks noGrp="1"/>
          </p:cNvSpPr>
          <p:nvPr>
            <p:ph sz="half" idx="4294967295"/>
          </p:nvPr>
        </p:nvSpPr>
        <p:spPr>
          <a:xfrm>
            <a:off x="0" y="1825625"/>
            <a:ext cx="6049963" cy="3100388"/>
          </a:xfrm>
        </p:spPr>
        <p:txBody>
          <a:bodyPr>
            <a:normAutofit/>
          </a:bodyPr>
          <a:lstStyle/>
          <a:p>
            <a:r>
              <a:rPr lang="en-US" dirty="0"/>
              <a:t>Engineering</a:t>
            </a:r>
          </a:p>
          <a:p>
            <a:r>
              <a:rPr lang="en-US" dirty="0"/>
              <a:t>Waste storage</a:t>
            </a:r>
          </a:p>
          <a:p>
            <a:r>
              <a:rPr lang="en-US" dirty="0"/>
              <a:t>Hazards</a:t>
            </a:r>
          </a:p>
          <a:p>
            <a:r>
              <a:rPr lang="en-US" dirty="0"/>
              <a:t>Oil &amp; Gas</a:t>
            </a:r>
          </a:p>
          <a:p>
            <a:r>
              <a:rPr lang="en-US" dirty="0"/>
              <a:t>Understanding fundamental processes</a:t>
            </a:r>
          </a:p>
          <a:p>
            <a:r>
              <a:rPr lang="en-US" dirty="0"/>
              <a:t>Mineral Resources</a:t>
            </a:r>
          </a:p>
        </p:txBody>
      </p:sp>
      <p:pic>
        <p:nvPicPr>
          <p:cNvPr id="7" name="Picture 6" descr="A picture containing text&#10;&#10;Description automatically generated">
            <a:extLst>
              <a:ext uri="{FF2B5EF4-FFF2-40B4-BE49-F238E27FC236}">
                <a16:creationId xmlns:a16="http://schemas.microsoft.com/office/drawing/2014/main" id="{8C1181AD-DCB3-4935-B9B0-EC10848D6CF5}"/>
              </a:ext>
            </a:extLst>
          </p:cNvPr>
          <p:cNvPicPr>
            <a:picLocks noChangeAspect="1"/>
          </p:cNvPicPr>
          <p:nvPr/>
        </p:nvPicPr>
        <p:blipFill>
          <a:blip r:embed="rId2">
            <a:clrChange>
              <a:clrFrom>
                <a:srgbClr val="52576E"/>
              </a:clrFrom>
              <a:clrTo>
                <a:srgbClr val="52576E">
                  <a:alpha val="0"/>
                </a:srgbClr>
              </a:clrTo>
            </a:clrChange>
            <a:extLst>
              <a:ext uri="{28A0092B-C50C-407E-A947-70E740481C1C}">
                <a14:useLocalDpi xmlns:a14="http://schemas.microsoft.com/office/drawing/2010/main" val="0"/>
              </a:ext>
            </a:extLst>
          </a:blip>
          <a:stretch>
            <a:fillRect/>
          </a:stretch>
        </p:blipFill>
        <p:spPr>
          <a:xfrm>
            <a:off x="7033384" y="1825625"/>
            <a:ext cx="4714554" cy="27329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64699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A5D9F0C-52D5-4824-BDAE-FC3D93CF0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400800" cy="6104074"/>
          </a:xfrm>
          <a:prstGeom prst="rect">
            <a:avLst/>
          </a:prstGeom>
          <a:noFill/>
          <a:extLst>
            <a:ext uri="{909E8E84-426E-40DD-AFC4-6F175D3DCCD1}">
              <a14:hiddenFill xmlns:a14="http://schemas.microsoft.com/office/drawing/2010/main">
                <a:solidFill>
                  <a:srgbClr val="FFFFFF"/>
                </a:solidFill>
              </a14:hiddenFill>
            </a:ext>
          </a:extLst>
        </p:spPr>
      </p:pic>
      <p:sp>
        <p:nvSpPr>
          <p:cNvPr id="4100" name="Text Box 4">
            <a:extLst>
              <a:ext uri="{FF2B5EF4-FFF2-40B4-BE49-F238E27FC236}">
                <a16:creationId xmlns:a16="http://schemas.microsoft.com/office/drawing/2014/main" id="{D1C56A6C-70A2-46AD-9A88-3861418F3ECC}"/>
              </a:ext>
            </a:extLst>
          </p:cNvPr>
          <p:cNvSpPr txBox="1">
            <a:spLocks noChangeArrowheads="1"/>
          </p:cNvSpPr>
          <p:nvPr/>
        </p:nvSpPr>
        <p:spPr bwMode="auto">
          <a:xfrm>
            <a:off x="2815119" y="6231503"/>
            <a:ext cx="47565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1200" dirty="0"/>
              <a:t>Hu et al. (2020) Estimating dewatering in an underground mine by using a 3D finite element model. PLOS ONE 15(10): e0239682. </a:t>
            </a:r>
          </a:p>
        </p:txBody>
      </p:sp>
      <p:pic>
        <p:nvPicPr>
          <p:cNvPr id="3" name="Picture 2" descr="A picture containing diagram&#10;&#10;Description automatically generated">
            <a:extLst>
              <a:ext uri="{FF2B5EF4-FFF2-40B4-BE49-F238E27FC236}">
                <a16:creationId xmlns:a16="http://schemas.microsoft.com/office/drawing/2014/main" id="{14A82D3D-114D-45BA-AF88-A11A22932F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8663" y="164831"/>
            <a:ext cx="5380936" cy="4437991"/>
          </a:xfrm>
          <a:prstGeom prst="rect">
            <a:avLst/>
          </a:prstGeom>
        </p:spPr>
      </p:pic>
      <p:sp>
        <p:nvSpPr>
          <p:cNvPr id="4" name="Rectangle 3">
            <a:extLst>
              <a:ext uri="{FF2B5EF4-FFF2-40B4-BE49-F238E27FC236}">
                <a16:creationId xmlns:a16="http://schemas.microsoft.com/office/drawing/2014/main" id="{0B2F591F-96C5-484E-A931-A4DE6106BA91}"/>
              </a:ext>
            </a:extLst>
          </p:cNvPr>
          <p:cNvSpPr/>
          <p:nvPr/>
        </p:nvSpPr>
        <p:spPr>
          <a:xfrm>
            <a:off x="6658663" y="4770831"/>
            <a:ext cx="5380936" cy="646331"/>
          </a:xfrm>
          <a:prstGeom prst="rect">
            <a:avLst/>
          </a:prstGeom>
        </p:spPr>
        <p:txBody>
          <a:bodyPr wrap="square">
            <a:spAutoFit/>
          </a:bodyPr>
          <a:lstStyle/>
          <a:p>
            <a:r>
              <a:rPr lang="en-AU" dirty="0">
                <a:solidFill>
                  <a:srgbClr val="202020"/>
                </a:solidFill>
                <a:latin typeface="Helvetica" panose="020B0604020202020204" pitchFamily="34" charset="0"/>
              </a:rPr>
              <a:t>Comparison of </a:t>
            </a:r>
            <a:r>
              <a:rPr lang="en-AU" dirty="0">
                <a:solidFill>
                  <a:srgbClr val="FF0000"/>
                </a:solidFill>
                <a:latin typeface="Helvetica" panose="020B0604020202020204" pitchFamily="34" charset="0"/>
              </a:rPr>
              <a:t>simulated</a:t>
            </a:r>
            <a:r>
              <a:rPr lang="en-AU" dirty="0">
                <a:solidFill>
                  <a:srgbClr val="202020"/>
                </a:solidFill>
                <a:latin typeface="Helvetica" panose="020B0604020202020204" pitchFamily="34" charset="0"/>
              </a:rPr>
              <a:t> and </a:t>
            </a:r>
            <a:r>
              <a:rPr lang="en-AU" dirty="0">
                <a:solidFill>
                  <a:srgbClr val="0707FE"/>
                </a:solidFill>
                <a:latin typeface="Helvetica" panose="020B0604020202020204" pitchFamily="34" charset="0"/>
              </a:rPr>
              <a:t>observed</a:t>
            </a:r>
            <a:r>
              <a:rPr lang="en-AU" dirty="0">
                <a:solidFill>
                  <a:srgbClr val="202020"/>
                </a:solidFill>
                <a:latin typeface="Helvetica" panose="020B0604020202020204" pitchFamily="34" charset="0"/>
              </a:rPr>
              <a:t> drawdown in 12 observation wells</a:t>
            </a:r>
            <a:endParaRPr lang="en-AU" dirty="0"/>
          </a:p>
        </p:txBody>
      </p:sp>
      <p:sp>
        <p:nvSpPr>
          <p:cNvPr id="5" name="TextBox 4">
            <a:extLst>
              <a:ext uri="{FF2B5EF4-FFF2-40B4-BE49-F238E27FC236}">
                <a16:creationId xmlns:a16="http://schemas.microsoft.com/office/drawing/2014/main" id="{5A7387E7-8AEC-48A9-9F78-2AE3265F5855}"/>
              </a:ext>
            </a:extLst>
          </p:cNvPr>
          <p:cNvSpPr txBox="1"/>
          <p:nvPr/>
        </p:nvSpPr>
        <p:spPr>
          <a:xfrm>
            <a:off x="7948371" y="5642410"/>
            <a:ext cx="2599362" cy="923330"/>
          </a:xfrm>
          <a:prstGeom prst="rect">
            <a:avLst/>
          </a:prstGeom>
          <a:noFill/>
        </p:spPr>
        <p:txBody>
          <a:bodyPr wrap="square" rtlCol="0">
            <a:spAutoFit/>
          </a:bodyPr>
          <a:lstStyle/>
          <a:p>
            <a:pPr marL="285750" indent="-285750">
              <a:buFont typeface="Arial" panose="020B0604020202020204" pitchFamily="34" charset="0"/>
              <a:buChar char="•"/>
            </a:pPr>
            <a:r>
              <a:rPr lang="en-AU" dirty="0"/>
              <a:t>Lithology</a:t>
            </a:r>
          </a:p>
          <a:p>
            <a:pPr marL="285750" indent="-285750">
              <a:buFont typeface="Arial" panose="020B0604020202020204" pitchFamily="34" charset="0"/>
              <a:buChar char="•"/>
            </a:pPr>
            <a:r>
              <a:rPr lang="en-AU" dirty="0"/>
              <a:t>Permeability</a:t>
            </a:r>
          </a:p>
          <a:p>
            <a:pPr marL="285750" indent="-285750">
              <a:buFont typeface="Arial" panose="020B0604020202020204" pitchFamily="34" charset="0"/>
              <a:buChar char="•"/>
            </a:pPr>
            <a:r>
              <a:rPr lang="en-AU" dirty="0"/>
              <a:t>porosity</a:t>
            </a:r>
          </a:p>
        </p:txBody>
      </p:sp>
      <p:sp>
        <p:nvSpPr>
          <p:cNvPr id="9" name="TextBox 8">
            <a:extLst>
              <a:ext uri="{FF2B5EF4-FFF2-40B4-BE49-F238E27FC236}">
                <a16:creationId xmlns:a16="http://schemas.microsoft.com/office/drawing/2014/main" id="{0C3579C2-B07A-4025-8920-CBF0D72617BA}"/>
              </a:ext>
            </a:extLst>
          </p:cNvPr>
          <p:cNvSpPr txBox="1"/>
          <p:nvPr/>
        </p:nvSpPr>
        <p:spPr>
          <a:xfrm>
            <a:off x="178129" y="0"/>
            <a:ext cx="2446318" cy="954107"/>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Hydrogeology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oy&#10;&#10;Description automatically generated">
            <a:extLst>
              <a:ext uri="{FF2B5EF4-FFF2-40B4-BE49-F238E27FC236}">
                <a16:creationId xmlns:a16="http://schemas.microsoft.com/office/drawing/2014/main" id="{6386D100-52AD-4FDF-8D8F-7E901607D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50" y="1205"/>
            <a:ext cx="6273176" cy="6093942"/>
          </a:xfrm>
          <a:prstGeom prst="rect">
            <a:avLst/>
          </a:prstGeom>
        </p:spPr>
      </p:pic>
      <p:pic>
        <p:nvPicPr>
          <p:cNvPr id="5" name="Picture 4">
            <a:extLst>
              <a:ext uri="{FF2B5EF4-FFF2-40B4-BE49-F238E27FC236}">
                <a16:creationId xmlns:a16="http://schemas.microsoft.com/office/drawing/2014/main" id="{DB56F746-F9A2-419C-B153-50EC27C1DB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3472" y="5728590"/>
            <a:ext cx="1557054" cy="456428"/>
          </a:xfrm>
          <a:prstGeom prst="rect">
            <a:avLst/>
          </a:prstGeom>
        </p:spPr>
      </p:pic>
      <p:pic>
        <p:nvPicPr>
          <p:cNvPr id="7" name="Picture 6">
            <a:extLst>
              <a:ext uri="{FF2B5EF4-FFF2-40B4-BE49-F238E27FC236}">
                <a16:creationId xmlns:a16="http://schemas.microsoft.com/office/drawing/2014/main" id="{EFE08599-E464-4ECA-BC5E-864F65FF1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211" y="3429000"/>
            <a:ext cx="5216876" cy="2666147"/>
          </a:xfrm>
          <a:prstGeom prst="rect">
            <a:avLst/>
          </a:prstGeom>
        </p:spPr>
      </p:pic>
      <p:sp>
        <p:nvSpPr>
          <p:cNvPr id="8" name="TextBox 7">
            <a:extLst>
              <a:ext uri="{FF2B5EF4-FFF2-40B4-BE49-F238E27FC236}">
                <a16:creationId xmlns:a16="http://schemas.microsoft.com/office/drawing/2014/main" id="{4FF1FCF0-28B7-42D1-825D-231FEB39E1DB}"/>
              </a:ext>
            </a:extLst>
          </p:cNvPr>
          <p:cNvSpPr txBox="1"/>
          <p:nvPr/>
        </p:nvSpPr>
        <p:spPr>
          <a:xfrm>
            <a:off x="6667927" y="308225"/>
            <a:ext cx="4089115" cy="1754326"/>
          </a:xfrm>
          <a:prstGeom prst="rect">
            <a:avLst/>
          </a:prstGeom>
          <a:noFill/>
        </p:spPr>
        <p:txBody>
          <a:bodyPr wrap="square" rtlCol="0">
            <a:spAutoFit/>
          </a:bodyPr>
          <a:lstStyle/>
          <a:p>
            <a:r>
              <a:rPr lang="en-AU" dirty="0"/>
              <a:t>Block models for mine scheduling</a:t>
            </a:r>
          </a:p>
          <a:p>
            <a:endParaRPr lang="en-AU" dirty="0"/>
          </a:p>
          <a:p>
            <a:pPr marL="285750" indent="-285750">
              <a:buFont typeface="Arial" panose="020B0604020202020204" pitchFamily="34" charset="0"/>
              <a:buChar char="•"/>
            </a:pPr>
            <a:r>
              <a:rPr lang="en-AU" dirty="0"/>
              <a:t>Grade</a:t>
            </a:r>
          </a:p>
          <a:p>
            <a:pPr marL="285750" indent="-285750">
              <a:buFont typeface="Arial" panose="020B0604020202020204" pitchFamily="34" charset="0"/>
              <a:buChar char="•"/>
            </a:pPr>
            <a:r>
              <a:rPr lang="en-AU" dirty="0" err="1"/>
              <a:t>Geometallurgy</a:t>
            </a:r>
            <a:endParaRPr lang="en-AU" dirty="0"/>
          </a:p>
          <a:p>
            <a:pPr marL="285750" indent="-285750">
              <a:buFont typeface="Arial" panose="020B0604020202020204" pitchFamily="34" charset="0"/>
              <a:buChar char="•"/>
            </a:pPr>
            <a:r>
              <a:rPr lang="en-AU" dirty="0" err="1"/>
              <a:t>Geomechanical</a:t>
            </a:r>
            <a:endParaRPr lang="en-AU" dirty="0"/>
          </a:p>
          <a:p>
            <a:pPr marL="285750" indent="-285750">
              <a:buFont typeface="Arial" panose="020B0604020202020204" pitchFamily="34" charset="0"/>
              <a:buChar char="•"/>
            </a:pPr>
            <a:r>
              <a:rPr lang="en-AU" dirty="0"/>
              <a:t>Lithology</a:t>
            </a:r>
          </a:p>
        </p:txBody>
      </p:sp>
      <p:sp>
        <p:nvSpPr>
          <p:cNvPr id="9" name="TextBox 8">
            <a:extLst>
              <a:ext uri="{FF2B5EF4-FFF2-40B4-BE49-F238E27FC236}">
                <a16:creationId xmlns:a16="http://schemas.microsoft.com/office/drawing/2014/main" id="{95DCEBBE-1E47-4426-AD20-100637E37DE3}"/>
              </a:ext>
            </a:extLst>
          </p:cNvPr>
          <p:cNvSpPr txBox="1"/>
          <p:nvPr/>
        </p:nvSpPr>
        <p:spPr>
          <a:xfrm>
            <a:off x="178129" y="0"/>
            <a:ext cx="2173185" cy="954107"/>
          </a:xfrm>
          <a:prstGeom prst="rect">
            <a:avLst/>
          </a:prstGeom>
          <a:solidFill>
            <a:schemeClr val="bg1"/>
          </a:solidFill>
        </p:spPr>
        <p:txBody>
          <a:bodyPr wrap="square" rtlCol="0">
            <a:spAutoFit/>
          </a:bodyPr>
          <a:lstStyle/>
          <a:p>
            <a:r>
              <a:rPr lang="en-AU" sz="2800" b="1" dirty="0">
                <a:cs typeface="Helvetica" panose="020B0604020202020204" pitchFamily="34" charset="0"/>
              </a:rPr>
              <a:t>Mine Models - Planning</a:t>
            </a:r>
          </a:p>
        </p:txBody>
      </p:sp>
    </p:spTree>
    <p:extLst>
      <p:ext uri="{BB962C8B-B14F-4D97-AF65-F5344CB8AC3E}">
        <p14:creationId xmlns:p14="http://schemas.microsoft.com/office/powerpoint/2010/main" val="219908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32FECB-A0AD-4624-B945-CD9207685D28}"/>
              </a:ext>
            </a:extLst>
          </p:cNvPr>
          <p:cNvSpPr txBox="1"/>
          <p:nvPr/>
        </p:nvSpPr>
        <p:spPr>
          <a:xfrm>
            <a:off x="236305" y="349321"/>
            <a:ext cx="4074437" cy="954107"/>
          </a:xfrm>
          <a:prstGeom prst="rect">
            <a:avLst/>
          </a:prstGeom>
          <a:noFill/>
        </p:spPr>
        <p:txBody>
          <a:bodyPr wrap="square" rtlCol="0">
            <a:spAutoFit/>
          </a:bodyPr>
          <a:lstStyle/>
          <a:p>
            <a:r>
              <a:rPr lang="en-AU" sz="2800" b="1" dirty="0">
                <a:cs typeface="Helvetica" panose="020B0604020202020204" pitchFamily="34" charset="0"/>
              </a:rPr>
              <a:t>Coal Mine Shaft Remediation</a:t>
            </a:r>
          </a:p>
        </p:txBody>
      </p:sp>
      <p:pic>
        <p:nvPicPr>
          <p:cNvPr id="6146" name="Picture 2">
            <a:extLst>
              <a:ext uri="{FF2B5EF4-FFF2-40B4-BE49-F238E27FC236}">
                <a16:creationId xmlns:a16="http://schemas.microsoft.com/office/drawing/2014/main" id="{4F93AAFE-1F00-4BB3-AE99-02133EF92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69" y="1"/>
            <a:ext cx="3304549" cy="379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F491FD-7417-4A37-B4F3-F287FD79453B}"/>
              </a:ext>
            </a:extLst>
          </p:cNvPr>
          <p:cNvSpPr/>
          <p:nvPr/>
        </p:nvSpPr>
        <p:spPr>
          <a:xfrm>
            <a:off x="2097372" y="6370179"/>
            <a:ext cx="6096000" cy="276999"/>
          </a:xfrm>
          <a:prstGeom prst="rect">
            <a:avLst/>
          </a:prstGeom>
        </p:spPr>
        <p:txBody>
          <a:bodyPr>
            <a:spAutoFit/>
          </a:bodyPr>
          <a:lstStyle/>
          <a:p>
            <a:r>
              <a:rPr lang="en-AU" sz="1200" dirty="0"/>
              <a:t>https://www.earthsciencepartnership.co.uk/projects/remediation-coal-mine-shaft/</a:t>
            </a:r>
          </a:p>
        </p:txBody>
      </p:sp>
      <p:sp>
        <p:nvSpPr>
          <p:cNvPr id="5" name="Rectangle 4">
            <a:extLst>
              <a:ext uri="{FF2B5EF4-FFF2-40B4-BE49-F238E27FC236}">
                <a16:creationId xmlns:a16="http://schemas.microsoft.com/office/drawing/2014/main" id="{E650E8F7-7C01-4E2F-B7B2-1B5A79912FD6}"/>
              </a:ext>
            </a:extLst>
          </p:cNvPr>
          <p:cNvSpPr/>
          <p:nvPr/>
        </p:nvSpPr>
        <p:spPr>
          <a:xfrm>
            <a:off x="5193413" y="2008720"/>
            <a:ext cx="1805174" cy="369332"/>
          </a:xfrm>
          <a:prstGeom prst="rect">
            <a:avLst/>
          </a:prstGeom>
        </p:spPr>
        <p:txBody>
          <a:bodyPr wrap="none">
            <a:spAutoFit/>
          </a:bodyPr>
          <a:lstStyle/>
          <a:p>
            <a:r>
              <a:rPr lang="en-AU" dirty="0">
                <a:solidFill>
                  <a:srgbClr val="333333"/>
                </a:solidFill>
                <a:latin typeface="open sans"/>
              </a:rPr>
              <a:t>3D Laser Survey</a:t>
            </a:r>
            <a:endParaRPr lang="en-AU" dirty="0"/>
          </a:p>
        </p:txBody>
      </p:sp>
      <p:sp>
        <p:nvSpPr>
          <p:cNvPr id="9" name="Rectangle 8">
            <a:extLst>
              <a:ext uri="{FF2B5EF4-FFF2-40B4-BE49-F238E27FC236}">
                <a16:creationId xmlns:a16="http://schemas.microsoft.com/office/drawing/2014/main" id="{64FD3C6E-75FA-4221-A093-1AACC133803B}"/>
              </a:ext>
            </a:extLst>
          </p:cNvPr>
          <p:cNvSpPr/>
          <p:nvPr/>
        </p:nvSpPr>
        <p:spPr>
          <a:xfrm>
            <a:off x="7196369" y="2874134"/>
            <a:ext cx="3304549" cy="3310909"/>
          </a:xfrm>
          <a:prstGeom prst="rect">
            <a:avLst/>
          </a:prstGeom>
          <a:gradFill>
            <a:gsLst>
              <a:gs pos="0">
                <a:srgbClr val="6BE1FF"/>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48" name="Picture 4">
            <a:extLst>
              <a:ext uri="{FF2B5EF4-FFF2-40B4-BE49-F238E27FC236}">
                <a16:creationId xmlns:a16="http://schemas.microsoft.com/office/drawing/2014/main" id="{FD614457-565A-49CE-9EA5-5427B8EA5ED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3981" y="2448704"/>
            <a:ext cx="579794" cy="37983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230316-63EE-4499-A730-DB168516F9BB}"/>
              </a:ext>
            </a:extLst>
          </p:cNvPr>
          <p:cNvSpPr/>
          <p:nvPr/>
        </p:nvSpPr>
        <p:spPr>
          <a:xfrm>
            <a:off x="5346312" y="4617728"/>
            <a:ext cx="1652275" cy="369332"/>
          </a:xfrm>
          <a:prstGeom prst="rect">
            <a:avLst/>
          </a:prstGeom>
        </p:spPr>
        <p:txBody>
          <a:bodyPr wrap="square">
            <a:spAutoFit/>
          </a:bodyPr>
          <a:lstStyle/>
          <a:p>
            <a:r>
              <a:rPr lang="en-AU" dirty="0">
                <a:solidFill>
                  <a:srgbClr val="333333"/>
                </a:solidFill>
                <a:latin typeface="open sans"/>
              </a:rPr>
              <a:t>Sonar Survey</a:t>
            </a:r>
            <a:endParaRPr lang="en-AU" dirty="0"/>
          </a:p>
        </p:txBody>
      </p:sp>
      <p:sp>
        <p:nvSpPr>
          <p:cNvPr id="7" name="Rectangle 6">
            <a:extLst>
              <a:ext uri="{FF2B5EF4-FFF2-40B4-BE49-F238E27FC236}">
                <a16:creationId xmlns:a16="http://schemas.microsoft.com/office/drawing/2014/main" id="{CEA1BAEE-6E6D-488C-9832-A01F85876E1B}"/>
              </a:ext>
            </a:extLst>
          </p:cNvPr>
          <p:cNvSpPr/>
          <p:nvPr/>
        </p:nvSpPr>
        <p:spPr>
          <a:xfrm>
            <a:off x="8896814" y="1991335"/>
            <a:ext cx="1604104" cy="646331"/>
          </a:xfrm>
          <a:prstGeom prst="rect">
            <a:avLst/>
          </a:prstGeom>
        </p:spPr>
        <p:txBody>
          <a:bodyPr wrap="square">
            <a:spAutoFit/>
          </a:bodyPr>
          <a:lstStyle/>
          <a:p>
            <a:pPr algn="ctr"/>
            <a:r>
              <a:rPr lang="en-AU" dirty="0">
                <a:solidFill>
                  <a:srgbClr val="333333"/>
                </a:solidFill>
                <a:latin typeface="open sans"/>
              </a:rPr>
              <a:t>unsaturated upper </a:t>
            </a:r>
            <a:endParaRPr lang="en-AU" dirty="0"/>
          </a:p>
        </p:txBody>
      </p:sp>
      <p:sp>
        <p:nvSpPr>
          <p:cNvPr id="8" name="Rectangle 7">
            <a:extLst>
              <a:ext uri="{FF2B5EF4-FFF2-40B4-BE49-F238E27FC236}">
                <a16:creationId xmlns:a16="http://schemas.microsoft.com/office/drawing/2014/main" id="{14A67E95-67DC-4A1A-860F-666A13944CCF}"/>
              </a:ext>
            </a:extLst>
          </p:cNvPr>
          <p:cNvSpPr/>
          <p:nvPr/>
        </p:nvSpPr>
        <p:spPr>
          <a:xfrm>
            <a:off x="8925802" y="4479229"/>
            <a:ext cx="1446843" cy="646331"/>
          </a:xfrm>
          <a:prstGeom prst="rect">
            <a:avLst/>
          </a:prstGeom>
        </p:spPr>
        <p:txBody>
          <a:bodyPr wrap="square">
            <a:spAutoFit/>
          </a:bodyPr>
          <a:lstStyle/>
          <a:p>
            <a:pPr algn="ctr"/>
            <a:r>
              <a:rPr lang="en-AU" dirty="0">
                <a:solidFill>
                  <a:srgbClr val="333333"/>
                </a:solidFill>
                <a:latin typeface="open sans"/>
              </a:rPr>
              <a:t>saturated lower </a:t>
            </a:r>
            <a:endParaRPr lang="en-AU" dirty="0"/>
          </a:p>
        </p:txBody>
      </p:sp>
    </p:spTree>
    <p:extLst>
      <p:ext uri="{BB962C8B-B14F-4D97-AF65-F5344CB8AC3E}">
        <p14:creationId xmlns:p14="http://schemas.microsoft.com/office/powerpoint/2010/main" val="314249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AC70C-47C2-47F9-8E41-2F813EBD6519}"/>
              </a:ext>
            </a:extLst>
          </p:cNvPr>
          <p:cNvSpPr txBox="1"/>
          <p:nvPr/>
        </p:nvSpPr>
        <p:spPr>
          <a:xfrm>
            <a:off x="595901" y="158513"/>
            <a:ext cx="8784092" cy="6032421"/>
          </a:xfrm>
          <a:prstGeom prst="rect">
            <a:avLst/>
          </a:prstGeom>
          <a:noFill/>
        </p:spPr>
        <p:txBody>
          <a:bodyPr wrap="square" rtlCol="0">
            <a:spAutoFit/>
          </a:bodyPr>
          <a:lstStyle/>
          <a:p>
            <a:r>
              <a:rPr lang="en-AU" sz="2400" dirty="0"/>
              <a:t>Even if we restrict ourselves to models associated with minerals we have significant variations in what defines our 3D model: </a:t>
            </a:r>
          </a:p>
          <a:p>
            <a:endParaRPr lang="en-AU" dirty="0"/>
          </a:p>
          <a:p>
            <a:r>
              <a:rPr lang="en-AU" sz="2000" b="1" dirty="0"/>
              <a:t>Property</a:t>
            </a:r>
          </a:p>
          <a:p>
            <a:endParaRPr lang="en-AU" sz="2000" b="1" dirty="0"/>
          </a:p>
          <a:p>
            <a:pPr marL="742950" lvl="1" indent="-285750">
              <a:buFont typeface="Arial" panose="020B0604020202020204" pitchFamily="34" charset="0"/>
              <a:buChar char="•"/>
              <a:defRPr/>
            </a:pPr>
            <a:r>
              <a:rPr lang="en-AU" sz="2000" dirty="0">
                <a:solidFill>
                  <a:prstClr val="black"/>
                </a:solidFill>
              </a:rPr>
              <a:t>Chemistry</a:t>
            </a:r>
          </a:p>
          <a:p>
            <a:pPr marL="742950" lvl="1" indent="-285750">
              <a:buFont typeface="Arial" panose="020B0604020202020204" pitchFamily="34" charset="0"/>
              <a:buChar char="•"/>
              <a:defRPr/>
            </a:pPr>
            <a:r>
              <a:rPr lang="en-AU" sz="2000" dirty="0">
                <a:solidFill>
                  <a:prstClr val="black"/>
                </a:solidFill>
              </a:rPr>
              <a:t>Ore Grade and </a:t>
            </a:r>
            <a:r>
              <a:rPr lang="en-AU" sz="2000" dirty="0" err="1">
                <a:solidFill>
                  <a:prstClr val="black"/>
                </a:solidFill>
              </a:rPr>
              <a:t>Geometallurgy</a:t>
            </a:r>
            <a:r>
              <a:rPr lang="en-AU" sz="2000" dirty="0">
                <a:solidFill>
                  <a:prstClr val="black"/>
                </a:solidFill>
              </a:rPr>
              <a:t>/ Microstructure</a:t>
            </a:r>
          </a:p>
          <a:p>
            <a:pPr marL="742950" lvl="1" indent="-285750">
              <a:buFont typeface="Arial" panose="020B0604020202020204" pitchFamily="34" charset="0"/>
              <a:buChar char="•"/>
              <a:defRPr/>
            </a:pPr>
            <a:r>
              <a:rPr lang="en-AU" sz="2000" dirty="0">
                <a:solidFill>
                  <a:prstClr val="black"/>
                </a:solidFill>
              </a:rPr>
              <a:t>Mineralogy/ Alteration</a:t>
            </a:r>
          </a:p>
          <a:p>
            <a:pPr marL="742950" lvl="1" indent="-285750">
              <a:buFont typeface="Arial" panose="020B0604020202020204" pitchFamily="34" charset="0"/>
              <a:buChar char="•"/>
              <a:defRPr/>
            </a:pPr>
            <a:r>
              <a:rPr lang="en-AU" sz="2000" dirty="0">
                <a:solidFill>
                  <a:prstClr val="black"/>
                </a:solidFill>
              </a:rPr>
              <a:t>Lithology and Stratigraphy</a:t>
            </a:r>
          </a:p>
          <a:p>
            <a:pPr marL="742950" lvl="1" indent="-285750">
              <a:buFont typeface="Arial" panose="020B0604020202020204" pitchFamily="34" charset="0"/>
              <a:buChar char="•"/>
              <a:defRPr/>
            </a:pPr>
            <a:r>
              <a:rPr lang="en-AU" sz="2000" dirty="0">
                <a:solidFill>
                  <a:prstClr val="black"/>
                </a:solidFill>
              </a:rPr>
              <a:t>Petrophysics &amp; Rock physics</a:t>
            </a:r>
          </a:p>
          <a:p>
            <a:pPr marL="742950" lvl="1" indent="-285750">
              <a:buFont typeface="Arial" panose="020B0604020202020204" pitchFamily="34" charset="0"/>
              <a:buChar char="•"/>
              <a:defRPr/>
            </a:pPr>
            <a:r>
              <a:rPr lang="en-AU" sz="2000" dirty="0">
                <a:solidFill>
                  <a:prstClr val="black"/>
                </a:solidFill>
              </a:rPr>
              <a:t>Structures &amp; Structure density </a:t>
            </a:r>
          </a:p>
          <a:p>
            <a:endParaRPr lang="en-AU" sz="2000" b="1" dirty="0"/>
          </a:p>
          <a:p>
            <a:r>
              <a:rPr lang="en-AU" sz="2000" b="1" dirty="0"/>
              <a:t>Description of property</a:t>
            </a:r>
          </a:p>
          <a:p>
            <a:endParaRPr lang="en-AU" sz="2000" b="1" dirty="0"/>
          </a:p>
          <a:p>
            <a:pPr marL="742950" lvl="1" indent="-285750">
              <a:buFont typeface="Arial" panose="020B0604020202020204" pitchFamily="34" charset="0"/>
              <a:buChar char="•"/>
            </a:pPr>
            <a:r>
              <a:rPr lang="en-AU" sz="2000" dirty="0"/>
              <a:t>Surfaces</a:t>
            </a:r>
          </a:p>
          <a:p>
            <a:pPr marL="742950" lvl="1" indent="-285750">
              <a:buFont typeface="Arial" panose="020B0604020202020204" pitchFamily="34" charset="0"/>
              <a:buChar char="•"/>
            </a:pPr>
            <a:r>
              <a:rPr lang="en-AU" sz="2000" dirty="0"/>
              <a:t>Block Models</a:t>
            </a:r>
          </a:p>
          <a:p>
            <a:pPr marL="742950" lvl="1" indent="-285750">
              <a:buFont typeface="Arial" panose="020B0604020202020204" pitchFamily="34" charset="0"/>
              <a:buChar char="•"/>
            </a:pPr>
            <a:r>
              <a:rPr lang="en-AU" sz="2000" dirty="0"/>
              <a:t>Iso-surfaces</a:t>
            </a:r>
          </a:p>
          <a:p>
            <a:pPr marL="742950" lvl="1" indent="-285750">
              <a:buFont typeface="Arial" panose="020B0604020202020204" pitchFamily="34" charset="0"/>
              <a:buChar char="•"/>
            </a:pPr>
            <a:r>
              <a:rPr lang="en-AU" sz="2000" dirty="0"/>
              <a:t>Connectivity</a:t>
            </a:r>
          </a:p>
          <a:p>
            <a:pPr marL="742950" lvl="1" indent="-285750">
              <a:buFont typeface="Arial" panose="020B0604020202020204" pitchFamily="34" charset="0"/>
              <a:buChar char="•"/>
            </a:pPr>
            <a:r>
              <a:rPr lang="en-AU" sz="2000" dirty="0"/>
              <a:t>Scale</a:t>
            </a:r>
          </a:p>
        </p:txBody>
      </p:sp>
      <p:pic>
        <p:nvPicPr>
          <p:cNvPr id="4" name="Picture 3">
            <a:extLst>
              <a:ext uri="{FF2B5EF4-FFF2-40B4-BE49-F238E27FC236}">
                <a16:creationId xmlns:a16="http://schemas.microsoft.com/office/drawing/2014/main" id="{4DA942E4-7370-4666-B528-960848266EF4}"/>
              </a:ext>
            </a:extLst>
          </p:cNvPr>
          <p:cNvPicPr>
            <a:picLocks noChangeAspect="1"/>
          </p:cNvPicPr>
          <p:nvPr/>
        </p:nvPicPr>
        <p:blipFill>
          <a:blip r:embed="rId2"/>
          <a:stretch>
            <a:fillRect/>
          </a:stretch>
        </p:blipFill>
        <p:spPr>
          <a:xfrm>
            <a:off x="2968647" y="1352575"/>
            <a:ext cx="9603870" cy="5022825"/>
          </a:xfrm>
          <a:prstGeom prst="rect">
            <a:avLst/>
          </a:prstGeom>
        </p:spPr>
      </p:pic>
    </p:spTree>
    <p:extLst>
      <p:ext uri="{BB962C8B-B14F-4D97-AF65-F5344CB8AC3E}">
        <p14:creationId xmlns:p14="http://schemas.microsoft.com/office/powerpoint/2010/main" val="24389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epwww.stanford.edu/sep/biondo/GIF/Triest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3794" y="4650455"/>
            <a:ext cx="2126254" cy="141598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7" descr="Figure 14.tif"/>
          <p:cNvPicPr/>
          <p:nvPr/>
        </p:nvPicPr>
        <p:blipFill rotWithShape="1">
          <a:blip r:embed="rId3" cstate="print"/>
          <a:srcRect l="21135" t="50654" r="27550"/>
          <a:stretch/>
        </p:blipFill>
        <p:spPr>
          <a:xfrm>
            <a:off x="4160049" y="4650455"/>
            <a:ext cx="1755270" cy="1424564"/>
          </a:xfrm>
          <a:prstGeom prst="rect">
            <a:avLst/>
          </a:prstGeom>
        </p:spPr>
      </p:pic>
      <p:grpSp>
        <p:nvGrpSpPr>
          <p:cNvPr id="14" name="Group 13"/>
          <p:cNvGrpSpPr/>
          <p:nvPr/>
        </p:nvGrpSpPr>
        <p:grpSpPr>
          <a:xfrm>
            <a:off x="5915318" y="4650454"/>
            <a:ext cx="1755270" cy="1424565"/>
            <a:chOff x="7394192" y="4197237"/>
            <a:chExt cx="3844330" cy="2507172"/>
          </a:xfrm>
        </p:grpSpPr>
        <p:sp>
          <p:nvSpPr>
            <p:cNvPr id="12" name="Rectangle 11"/>
            <p:cNvSpPr/>
            <p:nvPr/>
          </p:nvSpPr>
          <p:spPr>
            <a:xfrm>
              <a:off x="7394192" y="4197237"/>
              <a:ext cx="3844330" cy="25071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pic>
          <p:nvPicPr>
            <p:cNvPr id="13" name="Image 12" descr="3Dmodel.png"/>
            <p:cNvPicPr>
              <a:picLocks noChangeAspect="1"/>
            </p:cNvPicPr>
            <p:nvPr/>
          </p:nvPicPr>
          <p:blipFill>
            <a:blip r:embed="rId4" cstate="print">
              <a:clrChange>
                <a:clrFrom>
                  <a:srgbClr val="FFFFFF"/>
                </a:clrFrom>
                <a:clrTo>
                  <a:srgbClr val="FFFFFF">
                    <a:alpha val="0"/>
                  </a:srgbClr>
                </a:clrTo>
              </a:clrChange>
            </a:blip>
            <a:stretch>
              <a:fillRect/>
            </a:stretch>
          </p:blipFill>
          <p:spPr>
            <a:xfrm>
              <a:off x="7394192" y="4197237"/>
              <a:ext cx="3844330" cy="2507172"/>
            </a:xfrm>
            <a:prstGeom prst="rect">
              <a:avLst/>
            </a:prstGeom>
          </p:spPr>
        </p:pic>
      </p:grpSp>
      <p:graphicFrame>
        <p:nvGraphicFramePr>
          <p:cNvPr id="4" name="Content Placeholder 3"/>
          <p:cNvGraphicFramePr>
            <a:graphicFrameLocks noGrp="1"/>
          </p:cNvGraphicFramePr>
          <p:nvPr>
            <p:ph idx="4294967295"/>
            <p:extLst>
              <p:ext uri="{D42A27DB-BD31-4B8C-83A1-F6EECF244321}">
                <p14:modId xmlns:p14="http://schemas.microsoft.com/office/powerpoint/2010/main" val="2914122751"/>
              </p:ext>
            </p:extLst>
          </p:nvPr>
        </p:nvGraphicFramePr>
        <p:xfrm>
          <a:off x="0" y="685800"/>
          <a:ext cx="11445875" cy="3963988"/>
        </p:xfrm>
        <a:graphic>
          <a:graphicData uri="http://schemas.openxmlformats.org/drawingml/2006/table">
            <a:tbl>
              <a:tblPr firstRow="1" bandRow="1">
                <a:tableStyleId>{5C22544A-7EE6-4342-B048-85BDC9FD1C3A}</a:tableStyleId>
              </a:tblPr>
              <a:tblGrid>
                <a:gridCol w="1736528">
                  <a:extLst>
                    <a:ext uri="{9D8B030D-6E8A-4147-A177-3AD203B41FA5}">
                      <a16:colId xmlns:a16="http://schemas.microsoft.com/office/drawing/2014/main" val="20000"/>
                    </a:ext>
                  </a:extLst>
                </a:gridCol>
                <a:gridCol w="2143858">
                  <a:extLst>
                    <a:ext uri="{9D8B030D-6E8A-4147-A177-3AD203B41FA5}">
                      <a16:colId xmlns:a16="http://schemas.microsoft.com/office/drawing/2014/main" val="20001"/>
                    </a:ext>
                  </a:extLst>
                </a:gridCol>
                <a:gridCol w="1765632">
                  <a:extLst>
                    <a:ext uri="{9D8B030D-6E8A-4147-A177-3AD203B41FA5}">
                      <a16:colId xmlns:a16="http://schemas.microsoft.com/office/drawing/2014/main" val="20002"/>
                    </a:ext>
                  </a:extLst>
                </a:gridCol>
                <a:gridCol w="1774176">
                  <a:extLst>
                    <a:ext uri="{9D8B030D-6E8A-4147-A177-3AD203B41FA5}">
                      <a16:colId xmlns:a16="http://schemas.microsoft.com/office/drawing/2014/main" val="20003"/>
                    </a:ext>
                  </a:extLst>
                </a:gridCol>
                <a:gridCol w="2012786">
                  <a:extLst>
                    <a:ext uri="{9D8B030D-6E8A-4147-A177-3AD203B41FA5}">
                      <a16:colId xmlns:a16="http://schemas.microsoft.com/office/drawing/2014/main" val="20004"/>
                    </a:ext>
                  </a:extLst>
                </a:gridCol>
                <a:gridCol w="2012786">
                  <a:extLst>
                    <a:ext uri="{9D8B030D-6E8A-4147-A177-3AD203B41FA5}">
                      <a16:colId xmlns:a16="http://schemas.microsoft.com/office/drawing/2014/main" val="3311791588"/>
                    </a:ext>
                  </a:extLst>
                </a:gridCol>
              </a:tblGrid>
              <a:tr h="741393">
                <a:tc>
                  <a:txBody>
                    <a:bodyPr/>
                    <a:lstStyle/>
                    <a:p>
                      <a:endParaRPr lang="fr-FR" sz="1200" dirty="0"/>
                    </a:p>
                  </a:txBody>
                  <a:tcPr marL="68580" marR="68580" marT="34290" marB="34290"/>
                </a:tc>
                <a:tc>
                  <a:txBody>
                    <a:bodyPr/>
                    <a:lstStyle/>
                    <a:p>
                      <a:pPr algn="ctr">
                        <a:lnSpc>
                          <a:spcPct val="115000"/>
                        </a:lnSpc>
                        <a:spcAft>
                          <a:spcPts val="1000"/>
                        </a:spcAft>
                      </a:pPr>
                      <a:r>
                        <a:rPr lang="en-AU" sz="1800" b="1" dirty="0">
                          <a:solidFill>
                            <a:schemeClr val="tx1"/>
                          </a:solidFill>
                          <a:latin typeface="Calibri"/>
                          <a:ea typeface="Calibri"/>
                          <a:cs typeface="Times New Roman"/>
                        </a:rPr>
                        <a:t>Sedimentary Basins</a:t>
                      </a:r>
                      <a:endParaRPr lang="fr-FR" sz="1800" dirty="0">
                        <a:solidFill>
                          <a:schemeClr val="tx1"/>
                        </a:solidFill>
                        <a:latin typeface="Calibri"/>
                        <a:ea typeface="Calibri"/>
                        <a:cs typeface="Times New Roman"/>
                      </a:endParaRPr>
                    </a:p>
                  </a:txBody>
                  <a:tcPr marL="51435" marR="51435" marT="0" marB="0"/>
                </a:tc>
                <a:tc>
                  <a:txBody>
                    <a:bodyPr/>
                    <a:lstStyle/>
                    <a:p>
                      <a:pPr algn="ctr">
                        <a:lnSpc>
                          <a:spcPct val="115000"/>
                        </a:lnSpc>
                        <a:spcAft>
                          <a:spcPts val="1000"/>
                        </a:spcAft>
                      </a:pPr>
                      <a:r>
                        <a:rPr lang="en-AU" sz="1800" b="1" dirty="0">
                          <a:solidFill>
                            <a:schemeClr val="tx1"/>
                          </a:solidFill>
                          <a:latin typeface="Calibri"/>
                          <a:ea typeface="Calibri"/>
                          <a:cs typeface="Times New Roman"/>
                        </a:rPr>
                        <a:t>Mines</a:t>
                      </a:r>
                      <a:endParaRPr lang="fr-FR" sz="1800" dirty="0">
                        <a:solidFill>
                          <a:schemeClr val="tx1"/>
                        </a:solidFill>
                        <a:latin typeface="Calibri"/>
                        <a:ea typeface="Calibri"/>
                        <a:cs typeface="Times New Roman"/>
                      </a:endParaRPr>
                    </a:p>
                  </a:txBody>
                  <a:tcPr marL="51435" marR="51435" marT="0" marB="0"/>
                </a:tc>
                <a:tc>
                  <a:txBody>
                    <a:bodyPr/>
                    <a:lstStyle/>
                    <a:p>
                      <a:pPr algn="ctr">
                        <a:lnSpc>
                          <a:spcPct val="115000"/>
                        </a:lnSpc>
                        <a:spcAft>
                          <a:spcPts val="1000"/>
                        </a:spcAft>
                      </a:pPr>
                      <a:r>
                        <a:rPr lang="en-AU" sz="1800" b="1" dirty="0">
                          <a:solidFill>
                            <a:schemeClr val="tx1"/>
                          </a:solidFill>
                          <a:latin typeface="Calibri"/>
                          <a:ea typeface="Calibri"/>
                          <a:cs typeface="Times New Roman"/>
                        </a:rPr>
                        <a:t>Regional</a:t>
                      </a:r>
                      <a:endParaRPr lang="fr-FR" sz="1800" dirty="0">
                        <a:solidFill>
                          <a:schemeClr val="tx1"/>
                        </a:solidFill>
                        <a:latin typeface="Calibri"/>
                        <a:ea typeface="Calibri"/>
                        <a:cs typeface="Times New Roman"/>
                      </a:endParaRPr>
                    </a:p>
                  </a:txBody>
                  <a:tcPr marL="51435" marR="51435" marT="0" marB="0"/>
                </a:tc>
                <a:tc>
                  <a:txBody>
                    <a:bodyPr/>
                    <a:lstStyle/>
                    <a:p>
                      <a:pPr algn="ctr">
                        <a:lnSpc>
                          <a:spcPct val="115000"/>
                        </a:lnSpc>
                        <a:spcAft>
                          <a:spcPts val="1000"/>
                        </a:spcAft>
                      </a:pPr>
                      <a:r>
                        <a:rPr lang="en-US" sz="1800" dirty="0">
                          <a:solidFill>
                            <a:schemeClr val="tx1"/>
                          </a:solidFill>
                          <a:latin typeface="Calibri"/>
                          <a:ea typeface="Calibri"/>
                          <a:cs typeface="Times New Roman"/>
                        </a:rPr>
                        <a:t>Lithosphere</a:t>
                      </a:r>
                      <a:endParaRPr lang="fr-FR" sz="1800" dirty="0">
                        <a:solidFill>
                          <a:schemeClr val="tx1"/>
                        </a:solidFill>
                        <a:latin typeface="Calibri"/>
                        <a:ea typeface="Calibri"/>
                        <a:cs typeface="Times New Roman"/>
                      </a:endParaRPr>
                    </a:p>
                  </a:txBody>
                  <a:tcPr marL="51435" marR="51435" marT="0" marB="0"/>
                </a:tc>
                <a:tc>
                  <a:txBody>
                    <a:bodyPr/>
                    <a:lstStyle/>
                    <a:p>
                      <a:pPr algn="ctr">
                        <a:lnSpc>
                          <a:spcPct val="115000"/>
                        </a:lnSpc>
                        <a:spcAft>
                          <a:spcPts val="1000"/>
                        </a:spcAft>
                      </a:pPr>
                      <a:r>
                        <a:rPr lang="fr-FR" sz="1800" dirty="0">
                          <a:solidFill>
                            <a:schemeClr val="tx1"/>
                          </a:solidFill>
                          <a:latin typeface="Calibri"/>
                          <a:ea typeface="Calibri"/>
                          <a:cs typeface="Times New Roman"/>
                        </a:rPr>
                        <a:t>Engineering</a:t>
                      </a:r>
                    </a:p>
                  </a:txBody>
                  <a:tcPr marL="51435" marR="51435" marT="0" marB="0"/>
                </a:tc>
                <a:extLst>
                  <a:ext uri="{0D108BD9-81ED-4DB2-BD59-A6C34878D82A}">
                    <a16:rowId xmlns:a16="http://schemas.microsoft.com/office/drawing/2014/main" val="10000"/>
                  </a:ext>
                </a:extLst>
              </a:tr>
              <a:tr h="6747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1" dirty="0"/>
                        <a:t>3D </a:t>
                      </a:r>
                      <a:r>
                        <a:rPr lang="fr-FR" sz="1800" b="1" dirty="0" err="1"/>
                        <a:t>Constraints</a:t>
                      </a:r>
                      <a:endParaRPr lang="fr-FR" sz="1800" b="1" dirty="0"/>
                    </a:p>
                  </a:txBody>
                  <a:tcPr marL="68580" marR="68580" marT="34290" marB="34290"/>
                </a:tc>
                <a:tc>
                  <a:txBody>
                    <a:bodyPr/>
                    <a:lstStyle/>
                    <a:p>
                      <a:r>
                        <a:rPr lang="en-US" sz="1800" b="1" dirty="0"/>
                        <a:t>RICH</a:t>
                      </a:r>
                      <a:r>
                        <a:rPr lang="en-US" sz="1800" dirty="0"/>
                        <a:t> </a:t>
                      </a:r>
                      <a:r>
                        <a:rPr lang="en-US" sz="1600" dirty="0"/>
                        <a:t>(3D seismic, deep boreholes, gravity)</a:t>
                      </a:r>
                      <a:endParaRPr lang="fr-FR" sz="1600" dirty="0"/>
                    </a:p>
                  </a:txBody>
                  <a:tcPr marL="68580" marR="68580" marT="34290" marB="34290">
                    <a:solidFill>
                      <a:srgbClr val="92D050"/>
                    </a:solidFill>
                  </a:tcPr>
                </a:tc>
                <a:tc>
                  <a:txBody>
                    <a:bodyPr/>
                    <a:lstStyle/>
                    <a:p>
                      <a:r>
                        <a:rPr lang="en-US" sz="1800" b="1" dirty="0"/>
                        <a:t>RICH</a:t>
                      </a:r>
                      <a:r>
                        <a:rPr lang="en-US" sz="1800" dirty="0"/>
                        <a:t> </a:t>
                      </a:r>
                      <a:r>
                        <a:rPr lang="en-US" sz="1600" dirty="0"/>
                        <a:t>(dense boreholes,</a:t>
                      </a:r>
                      <a:r>
                        <a:rPr lang="en-US" sz="1600" baseline="0" dirty="0"/>
                        <a:t> </a:t>
                      </a:r>
                      <a:r>
                        <a:rPr lang="en-AU" sz="1600" dirty="0">
                          <a:latin typeface="+mn-lt"/>
                          <a:ea typeface="Calibri"/>
                          <a:cs typeface="Times New Roman"/>
                        </a:rPr>
                        <a:t>magnetics, seismic, electromagnetics)</a:t>
                      </a:r>
                      <a:endParaRPr lang="fr-FR" sz="1600" dirty="0"/>
                    </a:p>
                  </a:txBody>
                  <a:tcPr marL="68580" marR="68580" marT="34290" marB="34290">
                    <a:solidFill>
                      <a:srgbClr val="92D050"/>
                    </a:solidFill>
                  </a:tcPr>
                </a:tc>
                <a:tc>
                  <a:txBody>
                    <a:bodyPr/>
                    <a:lstStyle/>
                    <a:p>
                      <a:r>
                        <a:rPr lang="en-US" sz="1800" b="1" dirty="0"/>
                        <a:t>POOR</a:t>
                      </a:r>
                      <a:r>
                        <a:rPr lang="en-US" sz="1800" dirty="0"/>
                        <a:t> </a:t>
                      </a:r>
                      <a:r>
                        <a:rPr lang="en-US" sz="1600" dirty="0"/>
                        <a:t>(rare boreholes, surface outcrops, gravity, magnetics)</a:t>
                      </a:r>
                      <a:endParaRPr lang="fr-FR" sz="1600" dirty="0"/>
                    </a:p>
                  </a:txBody>
                  <a:tcPr marL="68580" marR="68580" marT="34290" marB="34290">
                    <a:solidFill>
                      <a:srgbClr val="FFC000"/>
                    </a:solidFill>
                  </a:tcPr>
                </a:tc>
                <a:tc>
                  <a:txBody>
                    <a:bodyPr/>
                    <a:lstStyle/>
                    <a:p>
                      <a:r>
                        <a:rPr lang="en-US" sz="1800" b="1" dirty="0"/>
                        <a:t>RICH</a:t>
                      </a:r>
                      <a:r>
                        <a:rPr lang="en-US" sz="1800" dirty="0"/>
                        <a:t> (</a:t>
                      </a:r>
                      <a:r>
                        <a:rPr lang="en-US" sz="1800" dirty="0" err="1"/>
                        <a:t>Teleseismic</a:t>
                      </a:r>
                      <a:r>
                        <a:rPr lang="en-US" sz="1800" dirty="0"/>
                        <a:t>, seismic, gravity, MT)</a:t>
                      </a:r>
                      <a:endParaRPr lang="fr-FR" sz="1800" dirty="0"/>
                    </a:p>
                  </a:txBody>
                  <a:tcPr marL="68580" marR="68580" marT="34290" marB="34290">
                    <a:solidFill>
                      <a:srgbClr val="92D050"/>
                    </a:solidFill>
                  </a:tcPr>
                </a:tc>
                <a:tc>
                  <a:txBody>
                    <a:bodyPr/>
                    <a:lstStyle/>
                    <a:p>
                      <a:r>
                        <a:rPr lang="fr-FR" sz="1800" b="1" dirty="0"/>
                        <a:t>Rich</a:t>
                      </a:r>
                      <a:r>
                        <a:rPr lang="fr-FR" sz="1800" dirty="0"/>
                        <a:t> (GPR, </a:t>
                      </a:r>
                      <a:r>
                        <a:rPr lang="fr-FR" sz="1800" dirty="0" err="1"/>
                        <a:t>drillholes</a:t>
                      </a:r>
                      <a:r>
                        <a:rPr lang="fr-FR" sz="1800" dirty="0"/>
                        <a:t>)</a:t>
                      </a:r>
                    </a:p>
                  </a:txBody>
                  <a:tcPr marL="68580" marR="68580" marT="34290" marB="34290">
                    <a:solidFill>
                      <a:srgbClr val="92D050"/>
                    </a:solidFill>
                  </a:tcPr>
                </a:tc>
                <a:extLst>
                  <a:ext uri="{0D108BD9-81ED-4DB2-BD59-A6C34878D82A}">
                    <a16:rowId xmlns:a16="http://schemas.microsoft.com/office/drawing/2014/main" val="10001"/>
                  </a:ext>
                </a:extLst>
              </a:tr>
              <a:tr h="356492">
                <a:tc>
                  <a:txBody>
                    <a:bodyPr/>
                    <a:lstStyle/>
                    <a:p>
                      <a:r>
                        <a:rPr lang="en-US" sz="1800" b="1" dirty="0"/>
                        <a:t>Structural Complexity</a:t>
                      </a:r>
                      <a:endParaRPr lang="fr-FR" sz="1800" b="1" dirty="0"/>
                    </a:p>
                  </a:txBody>
                  <a:tcPr marL="68580" marR="68580" marT="34290" marB="34290"/>
                </a:tc>
                <a:tc>
                  <a:txBody>
                    <a:bodyPr/>
                    <a:lstStyle/>
                    <a:p>
                      <a:r>
                        <a:rPr lang="en-US" sz="1800" b="1" dirty="0"/>
                        <a:t>SIMPLE(R)</a:t>
                      </a:r>
                      <a:endParaRPr lang="fr-FR" sz="1800" b="1" dirty="0"/>
                    </a:p>
                  </a:txBody>
                  <a:tcPr marL="68580" marR="68580" marT="34290" marB="34290">
                    <a:solidFill>
                      <a:srgbClr val="92D050"/>
                    </a:solidFill>
                  </a:tcPr>
                </a:tc>
                <a:tc>
                  <a:txBody>
                    <a:bodyPr/>
                    <a:lstStyle/>
                    <a:p>
                      <a:r>
                        <a:rPr lang="en-US" sz="1800" b="1" dirty="0"/>
                        <a:t>COMPLEX</a:t>
                      </a:r>
                      <a:endParaRPr lang="fr-FR" sz="1800" b="1" dirty="0"/>
                    </a:p>
                  </a:txBody>
                  <a:tcPr marL="68580" marR="68580" marT="34290" marB="34290">
                    <a:solidFill>
                      <a:srgbClr val="FFC000"/>
                    </a:solidFill>
                  </a:tcPr>
                </a:tc>
                <a:tc>
                  <a:txBody>
                    <a:bodyPr/>
                    <a:lstStyle/>
                    <a:p>
                      <a:r>
                        <a:rPr lang="en-US" sz="1800" b="1" dirty="0"/>
                        <a:t>COMPLEX</a:t>
                      </a:r>
                      <a:endParaRPr lang="fr-FR" sz="1800" b="1" dirty="0"/>
                    </a:p>
                  </a:txBody>
                  <a:tcPr marL="68580" marR="68580" marT="34290" marB="34290">
                    <a:solidFill>
                      <a:srgbClr val="FFC000"/>
                    </a:solidFill>
                  </a:tcPr>
                </a:tc>
                <a:tc>
                  <a:txBody>
                    <a:bodyPr/>
                    <a:lstStyle/>
                    <a:p>
                      <a:r>
                        <a:rPr lang="en-US" sz="1800" b="1" dirty="0"/>
                        <a:t>SIMPLE(R)</a:t>
                      </a:r>
                      <a:endParaRPr lang="fr-FR" sz="1800" b="1" dirty="0"/>
                    </a:p>
                  </a:txBody>
                  <a:tcPr marL="68580" marR="68580" marT="34290" marB="34290">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SIMPLE(R)</a:t>
                      </a:r>
                      <a:endParaRPr lang="fr-FR" sz="1800" b="1" dirty="0"/>
                    </a:p>
                  </a:txBody>
                  <a:tcPr marL="68580" marR="68580" marT="34290" marB="34290">
                    <a:solidFill>
                      <a:srgbClr val="92D050"/>
                    </a:solidFill>
                  </a:tcPr>
                </a:tc>
                <a:extLst>
                  <a:ext uri="{0D108BD9-81ED-4DB2-BD59-A6C34878D82A}">
                    <a16:rowId xmlns:a16="http://schemas.microsoft.com/office/drawing/2014/main" val="10002"/>
                  </a:ext>
                </a:extLst>
              </a:tr>
              <a:tr h="765741">
                <a:tc>
                  <a:txBody>
                    <a:bodyPr/>
                    <a:lstStyle/>
                    <a:p>
                      <a:r>
                        <a:rPr lang="en-US" sz="1800" b="1" dirty="0"/>
                        <a:t>Dedicated Software</a:t>
                      </a:r>
                      <a:endParaRPr lang="fr-FR" sz="1800" b="1" dirty="0"/>
                    </a:p>
                  </a:txBody>
                  <a:tcPr marL="68580" marR="68580" marT="34290" marB="34290"/>
                </a:tc>
                <a:tc>
                  <a:txBody>
                    <a:bodyPr/>
                    <a:lstStyle/>
                    <a:p>
                      <a:r>
                        <a:rPr lang="en-US" sz="1600" dirty="0" err="1"/>
                        <a:t>Gocad</a:t>
                      </a:r>
                      <a:r>
                        <a:rPr lang="en-US" sz="1600" dirty="0"/>
                        <a:t> 1989, </a:t>
                      </a:r>
                      <a:r>
                        <a:rPr lang="en-US" sz="1600" dirty="0" err="1"/>
                        <a:t>Geomodeller</a:t>
                      </a:r>
                      <a:r>
                        <a:rPr lang="en-US" sz="1600" dirty="0"/>
                        <a:t> 1999…</a:t>
                      </a:r>
                      <a:endParaRPr lang="fr-FR" sz="16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MicroMine</a:t>
                      </a:r>
                      <a:r>
                        <a:rPr lang="en-US" sz="1600" baseline="0" dirty="0"/>
                        <a:t> </a:t>
                      </a:r>
                      <a:r>
                        <a:rPr lang="en-US" sz="1600" dirty="0"/>
                        <a:t>1986,</a:t>
                      </a:r>
                      <a:endParaRPr lang="fr-FR" sz="1600" dirty="0"/>
                    </a:p>
                    <a:p>
                      <a:r>
                        <a:rPr lang="en-US" sz="1600" dirty="0"/>
                        <a:t>Leapfrog 2003...</a:t>
                      </a:r>
                      <a:endParaRPr lang="fr-FR" sz="1600" dirty="0"/>
                    </a:p>
                  </a:txBody>
                  <a:tcPr marL="68580" marR="68580" marT="34290" marB="34290"/>
                </a:tc>
                <a:tc>
                  <a:txBody>
                    <a:bodyPr/>
                    <a:lstStyle/>
                    <a:p>
                      <a:r>
                        <a:rPr lang="en-US" sz="1600" dirty="0"/>
                        <a:t>Noddy 1981, </a:t>
                      </a:r>
                      <a:r>
                        <a:rPr lang="en-US" sz="1600" dirty="0" err="1"/>
                        <a:t>Gocad</a:t>
                      </a:r>
                      <a:r>
                        <a:rPr lang="en-US" sz="1600" dirty="0"/>
                        <a:t>-Sparse 1995, </a:t>
                      </a:r>
                      <a:r>
                        <a:rPr lang="en-US" sz="1600" dirty="0" err="1"/>
                        <a:t>Geomodeller</a:t>
                      </a:r>
                      <a:r>
                        <a:rPr lang="en-US" sz="1600" dirty="0"/>
                        <a:t> 1999, </a:t>
                      </a:r>
                      <a:r>
                        <a:rPr lang="en-US" sz="1600" dirty="0" err="1"/>
                        <a:t>GemPy</a:t>
                      </a:r>
                      <a:r>
                        <a:rPr lang="en-US" sz="1600" dirty="0"/>
                        <a:t> 2019, LoopStructural 2020</a:t>
                      </a:r>
                      <a:endParaRPr lang="fr-FR" sz="1600" dirty="0"/>
                    </a:p>
                  </a:txBody>
                  <a:tcPr marL="68580" marR="68580" marT="34290" marB="34290"/>
                </a:tc>
                <a:tc>
                  <a:txBody>
                    <a:bodyPr/>
                    <a:lstStyle/>
                    <a:p>
                      <a:r>
                        <a:rPr lang="en-US" sz="1600" dirty="0" err="1"/>
                        <a:t>Gocad</a:t>
                      </a:r>
                      <a:r>
                        <a:rPr lang="en-US" sz="1600" dirty="0"/>
                        <a:t> 1989</a:t>
                      </a:r>
                      <a:endParaRPr lang="fr-FR" sz="1600" dirty="0"/>
                    </a:p>
                  </a:txBody>
                  <a:tcPr marL="68580" marR="68580" marT="34290" marB="34290"/>
                </a:tc>
                <a:tc>
                  <a:txBody>
                    <a:bodyPr/>
                    <a:lstStyle/>
                    <a:p>
                      <a:r>
                        <a:rPr lang="fr-FR" sz="1600" dirty="0"/>
                        <a:t>Dassault Systèmes </a:t>
                      </a:r>
                    </a:p>
                  </a:txBody>
                  <a:tcPr marL="68580" marR="68580" marT="34290" marB="34290"/>
                </a:tc>
                <a:extLst>
                  <a:ext uri="{0D108BD9-81ED-4DB2-BD59-A6C34878D82A}">
                    <a16:rowId xmlns:a16="http://schemas.microsoft.com/office/drawing/2014/main" val="10003"/>
                  </a:ext>
                </a:extLst>
              </a:tr>
            </a:tbl>
          </a:graphicData>
        </a:graphic>
      </p:graphicFrame>
      <p:sp>
        <p:nvSpPr>
          <p:cNvPr id="2" name="Title 1"/>
          <p:cNvSpPr>
            <a:spLocks noGrp="1"/>
          </p:cNvSpPr>
          <p:nvPr>
            <p:ph type="title" idx="4294967295"/>
          </p:nvPr>
        </p:nvSpPr>
        <p:spPr>
          <a:xfrm>
            <a:off x="0" y="152400"/>
            <a:ext cx="5324475" cy="457200"/>
          </a:xfrm>
          <a:solidFill>
            <a:schemeClr val="bg1"/>
          </a:solidFill>
        </p:spPr>
        <p:txBody>
          <a:bodyPr>
            <a:noAutofit/>
          </a:bodyPr>
          <a:lstStyle/>
          <a:p>
            <a:pPr algn="ctr"/>
            <a:r>
              <a:rPr lang="en-US" sz="2800" dirty="0"/>
              <a:t>3D </a:t>
            </a:r>
            <a:r>
              <a:rPr lang="en-US" sz="2800" dirty="0" err="1"/>
              <a:t>geomodelling</a:t>
            </a:r>
            <a:r>
              <a:rPr lang="en-US" sz="2800" dirty="0"/>
              <a:t> scenarios</a:t>
            </a:r>
            <a:endParaRPr lang="fr-FR" sz="2800" dirty="0"/>
          </a:p>
        </p:txBody>
      </p:sp>
      <p:pic>
        <p:nvPicPr>
          <p:cNvPr id="10" name="Picture 9"/>
          <p:cNvPicPr>
            <a:picLocks noChangeAspect="1"/>
          </p:cNvPicPr>
          <p:nvPr/>
        </p:nvPicPr>
        <p:blipFill>
          <a:blip r:embed="rId5"/>
          <a:stretch>
            <a:fillRect/>
          </a:stretch>
        </p:blipFill>
        <p:spPr>
          <a:xfrm>
            <a:off x="7670588" y="4650455"/>
            <a:ext cx="2031552" cy="1454826"/>
          </a:xfrm>
          <a:prstGeom prst="rect">
            <a:avLst/>
          </a:prstGeom>
        </p:spPr>
      </p:pic>
      <p:pic>
        <p:nvPicPr>
          <p:cNvPr id="6" name="Picture 5">
            <a:extLst>
              <a:ext uri="{FF2B5EF4-FFF2-40B4-BE49-F238E27FC236}">
                <a16:creationId xmlns:a16="http://schemas.microsoft.com/office/drawing/2014/main" id="{A58AF379-48E7-4C7B-A7DE-30C1C22360BC}"/>
              </a:ext>
            </a:extLst>
          </p:cNvPr>
          <p:cNvPicPr>
            <a:picLocks noChangeAspect="1"/>
          </p:cNvPicPr>
          <p:nvPr/>
        </p:nvPicPr>
        <p:blipFill>
          <a:blip r:embed="rId6"/>
          <a:stretch>
            <a:fillRect/>
          </a:stretch>
        </p:blipFill>
        <p:spPr>
          <a:xfrm>
            <a:off x="9690265" y="4650454"/>
            <a:ext cx="2031552" cy="1454826"/>
          </a:xfrm>
          <a:prstGeom prst="rect">
            <a:avLst/>
          </a:prstGeom>
        </p:spPr>
      </p:pic>
    </p:spTree>
    <p:extLst>
      <p:ext uri="{BB962C8B-B14F-4D97-AF65-F5344CB8AC3E}">
        <p14:creationId xmlns:p14="http://schemas.microsoft.com/office/powerpoint/2010/main" val="310992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444" y="0"/>
            <a:ext cx="5980628" cy="4255911"/>
          </a:xfrm>
          <a:prstGeom prst="rect">
            <a:avLst/>
          </a:prstGeom>
        </p:spPr>
        <p:txBody>
          <a:bodyPr wrap="square" numCol="1">
            <a:noAutofit/>
          </a:bodyPr>
          <a:lstStyle/>
          <a:p>
            <a:pPr>
              <a:spcAft>
                <a:spcPts val="600"/>
              </a:spcAft>
            </a:pPr>
            <a:r>
              <a:rPr lang="en-AU" sz="2800" b="1" dirty="0">
                <a:ea typeface="Calibri" panose="020F0502020204030204" pitchFamily="34" charset="0"/>
                <a:cs typeface="Helvetica" panose="020B0604020202020204" pitchFamily="34" charset="0"/>
              </a:rPr>
              <a:t>Why study 3D Geology?</a:t>
            </a:r>
          </a:p>
          <a:p>
            <a:pPr marL="285750" indent="-285750">
              <a:spcAft>
                <a:spcPts val="600"/>
              </a:spcAft>
              <a:buFont typeface="Arial" panose="020B0604020202020204" pitchFamily="34" charset="0"/>
              <a:buChar char="•"/>
            </a:pPr>
            <a:r>
              <a:rPr lang="en-AU" sz="2800" b="1" dirty="0">
                <a:ea typeface="Calibri" panose="020F0502020204030204" pitchFamily="34" charset="0"/>
                <a:cs typeface="Helvetica" panose="020B0604020202020204" pitchFamily="34" charset="0"/>
              </a:rPr>
              <a:t>Structural support</a:t>
            </a:r>
            <a:r>
              <a:rPr lang="en-AU" sz="2800" dirty="0">
                <a:ea typeface="Calibri" panose="020F0502020204030204" pitchFamily="34" charset="0"/>
                <a:cs typeface="Helvetica" panose="020B0604020202020204" pitchFamily="34" charset="0"/>
              </a:rPr>
              <a:t>: buildings, tunnels, bridges, dams, urban geology</a:t>
            </a:r>
            <a:endParaRPr lang="en-AU" sz="2800" dirty="0">
              <a:ea typeface="Calibri" panose="020F0502020204030204" pitchFamily="34" charset="0"/>
            </a:endParaRPr>
          </a:p>
        </p:txBody>
      </p:sp>
      <p:pic>
        <p:nvPicPr>
          <p:cNvPr id="6" name="Picture 2" descr="Hoover Dam"/>
          <p:cNvPicPr>
            <a:picLocks noChangeAspect="1" noChangeArrowheads="1"/>
          </p:cNvPicPr>
          <p:nvPr/>
        </p:nvPicPr>
        <p:blipFill rotWithShape="1">
          <a:blip r:embed="rId2">
            <a:extLst>
              <a:ext uri="{28A0092B-C50C-407E-A947-70E740481C1C}">
                <a14:useLocalDpi xmlns:a14="http://schemas.microsoft.com/office/drawing/2010/main" val="0"/>
              </a:ext>
            </a:extLst>
          </a:blip>
          <a:srcRect t="27250"/>
          <a:stretch/>
        </p:blipFill>
        <p:spPr bwMode="auto">
          <a:xfrm>
            <a:off x="227800" y="1561358"/>
            <a:ext cx="4834120" cy="440104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425166" y="5962406"/>
            <a:ext cx="731290" cy="261610"/>
          </a:xfrm>
          <a:prstGeom prst="rect">
            <a:avLst/>
          </a:prstGeom>
          <a:solidFill>
            <a:schemeClr val="bg1"/>
          </a:solidFill>
        </p:spPr>
        <p:txBody>
          <a:bodyPr wrap="none" rtlCol="0">
            <a:spAutoFit/>
          </a:bodyPr>
          <a:lstStyle/>
          <a:p>
            <a:r>
              <a:rPr lang="en-AU" sz="1100" dirty="0" err="1"/>
              <a:t>wikipedia</a:t>
            </a:r>
            <a:endParaRPr lang="en-AU" sz="1100" dirty="0"/>
          </a:p>
        </p:txBody>
      </p:sp>
      <p:sp>
        <p:nvSpPr>
          <p:cNvPr id="2" name="TextBox 1"/>
          <p:cNvSpPr txBox="1"/>
          <p:nvPr/>
        </p:nvSpPr>
        <p:spPr>
          <a:xfrm>
            <a:off x="8228833" y="205260"/>
            <a:ext cx="3816626" cy="1995778"/>
          </a:xfrm>
          <a:prstGeom prst="rect">
            <a:avLst/>
          </a:prstGeom>
          <a:noFill/>
        </p:spPr>
        <p:txBody>
          <a:bodyPr wrap="square" lIns="0" tIns="0" rIns="0" bIns="0" rtlCol="0">
            <a:noAutofit/>
          </a:bodyPr>
          <a:lstStyle/>
          <a:p>
            <a:r>
              <a:rPr lang="en-AU" sz="1400" dirty="0"/>
              <a:t>So we need to be able to model mechanical properties (bulk strength, shear strength</a:t>
            </a:r>
          </a:p>
          <a:p>
            <a:endParaRPr lang="en-AU" sz="1400" dirty="0"/>
          </a:p>
          <a:p>
            <a:r>
              <a:rPr lang="en-AU" sz="1400" dirty="0"/>
              <a:t>But also permeability</a:t>
            </a:r>
          </a:p>
        </p:txBody>
      </p:sp>
      <p:pic>
        <p:nvPicPr>
          <p:cNvPr id="2050" name="Picture 2">
            <a:extLst>
              <a:ext uri="{FF2B5EF4-FFF2-40B4-BE49-F238E27FC236}">
                <a16:creationId xmlns:a16="http://schemas.microsoft.com/office/drawing/2014/main" id="{F22C3E69-D6C9-41B1-B729-090F30FB6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087" y="2406297"/>
            <a:ext cx="6516011" cy="34068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extLst>
              <a:ext uri="{FF2B5EF4-FFF2-40B4-BE49-F238E27FC236}">
                <a16:creationId xmlns:a16="http://schemas.microsoft.com/office/drawing/2014/main" id="{813B6BFE-A8A8-4CBE-8D2C-3542C60AC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8222" y="1900072"/>
            <a:ext cx="1197237" cy="455766"/>
          </a:xfrm>
          <a:prstGeom prst="rect">
            <a:avLst/>
          </a:prstGeom>
        </p:spPr>
      </p:pic>
    </p:spTree>
    <p:extLst>
      <p:ext uri="{BB962C8B-B14F-4D97-AF65-F5344CB8AC3E}">
        <p14:creationId xmlns:p14="http://schemas.microsoft.com/office/powerpoint/2010/main" val="103368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51D7DFB-AC90-4B8B-814F-1BC9B3FD2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42"/>
            <a:ext cx="12192000" cy="6872142"/>
          </a:xfrm>
          <a:prstGeom prst="rect">
            <a:avLst/>
          </a:prstGeom>
        </p:spPr>
      </p:pic>
      <p:sp>
        <p:nvSpPr>
          <p:cNvPr id="5" name="Oval 4">
            <a:extLst>
              <a:ext uri="{FF2B5EF4-FFF2-40B4-BE49-F238E27FC236}">
                <a16:creationId xmlns:a16="http://schemas.microsoft.com/office/drawing/2014/main" id="{E18FF9CE-17E3-49CC-838D-A496EA0F00D5}"/>
              </a:ext>
            </a:extLst>
          </p:cNvPr>
          <p:cNvSpPr/>
          <p:nvPr/>
        </p:nvSpPr>
        <p:spPr>
          <a:xfrm>
            <a:off x="2321961" y="91694"/>
            <a:ext cx="1756880" cy="1963137"/>
          </a:xfrm>
          <a:prstGeom prst="ellipse">
            <a:avLst/>
          </a:prstGeom>
          <a:solidFill>
            <a:srgbClr val="003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00" dirty="0"/>
              <a:t>Groundwater from the rocks beneath London and the Thames Valley supports 30% of the water supply</a:t>
            </a:r>
          </a:p>
        </p:txBody>
      </p:sp>
      <p:sp>
        <p:nvSpPr>
          <p:cNvPr id="8" name="Oval 7">
            <a:extLst>
              <a:ext uri="{FF2B5EF4-FFF2-40B4-BE49-F238E27FC236}">
                <a16:creationId xmlns:a16="http://schemas.microsoft.com/office/drawing/2014/main" id="{D2F9DC88-9A9B-44D8-9E7E-7CE9C3DAEC19}"/>
              </a:ext>
            </a:extLst>
          </p:cNvPr>
          <p:cNvSpPr/>
          <p:nvPr/>
        </p:nvSpPr>
        <p:spPr>
          <a:xfrm>
            <a:off x="5024063" y="91694"/>
            <a:ext cx="1756880" cy="1963137"/>
          </a:xfrm>
          <a:prstGeom prst="ellipse">
            <a:avLst/>
          </a:prstGeom>
          <a:solidFill>
            <a:srgbClr val="017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00" dirty="0"/>
              <a:t>There are 11 underground lines connecting 270 stations across London</a:t>
            </a:r>
          </a:p>
        </p:txBody>
      </p:sp>
      <p:sp>
        <p:nvSpPr>
          <p:cNvPr id="9" name="Oval 8">
            <a:extLst>
              <a:ext uri="{FF2B5EF4-FFF2-40B4-BE49-F238E27FC236}">
                <a16:creationId xmlns:a16="http://schemas.microsoft.com/office/drawing/2014/main" id="{DA02C08D-D957-4648-A857-3D7052DA0358}"/>
              </a:ext>
            </a:extLst>
          </p:cNvPr>
          <p:cNvSpPr/>
          <p:nvPr/>
        </p:nvSpPr>
        <p:spPr>
          <a:xfrm>
            <a:off x="1315093" y="4725338"/>
            <a:ext cx="1756880" cy="1963137"/>
          </a:xfrm>
          <a:prstGeom prst="ellipse">
            <a:avLst/>
          </a:prstGeom>
          <a:solidFill>
            <a:srgbClr val="EC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300" dirty="0" err="1"/>
              <a:t>Crossrail</a:t>
            </a:r>
            <a:r>
              <a:rPr lang="en-AU" sz="1300" dirty="0"/>
              <a:t> have set up a Tunnelling and Underground Construction Academy</a:t>
            </a:r>
          </a:p>
        </p:txBody>
      </p:sp>
      <p:sp>
        <p:nvSpPr>
          <p:cNvPr id="6" name="TextBox 5">
            <a:extLst>
              <a:ext uri="{FF2B5EF4-FFF2-40B4-BE49-F238E27FC236}">
                <a16:creationId xmlns:a16="http://schemas.microsoft.com/office/drawing/2014/main" id="{342661CB-ED48-40FD-88AA-33FEC7471C1A}"/>
              </a:ext>
            </a:extLst>
          </p:cNvPr>
          <p:cNvSpPr txBox="1"/>
          <p:nvPr/>
        </p:nvSpPr>
        <p:spPr>
          <a:xfrm>
            <a:off x="1204622" y="1986266"/>
            <a:ext cx="644728" cy="369332"/>
          </a:xfrm>
          <a:prstGeom prst="rect">
            <a:avLst/>
          </a:prstGeom>
          <a:solidFill>
            <a:srgbClr val="F1F9FC"/>
          </a:solidFill>
        </p:spPr>
        <p:txBody>
          <a:bodyPr wrap="none" rtlCol="0">
            <a:spAutoFit/>
          </a:bodyPr>
          <a:lstStyle/>
          <a:p>
            <a:pPr algn="ctr"/>
            <a:r>
              <a:rPr lang="en-AU" sz="900" b="1" dirty="0"/>
              <a:t>Building </a:t>
            </a:r>
          </a:p>
          <a:p>
            <a:pPr algn="ctr"/>
            <a:r>
              <a:rPr lang="en-AU" sz="900" b="1" dirty="0"/>
              <a:t>Materials</a:t>
            </a:r>
          </a:p>
        </p:txBody>
      </p:sp>
      <p:sp>
        <p:nvSpPr>
          <p:cNvPr id="12" name="TextBox 11">
            <a:extLst>
              <a:ext uri="{FF2B5EF4-FFF2-40B4-BE49-F238E27FC236}">
                <a16:creationId xmlns:a16="http://schemas.microsoft.com/office/drawing/2014/main" id="{4360CD15-CA84-452F-8ADF-3F021CC580C9}"/>
              </a:ext>
            </a:extLst>
          </p:cNvPr>
          <p:cNvSpPr txBox="1"/>
          <p:nvPr/>
        </p:nvSpPr>
        <p:spPr>
          <a:xfrm>
            <a:off x="434061" y="3236241"/>
            <a:ext cx="1311578" cy="369332"/>
          </a:xfrm>
          <a:prstGeom prst="rect">
            <a:avLst/>
          </a:prstGeom>
          <a:solidFill>
            <a:srgbClr val="DAB78D"/>
          </a:solidFill>
        </p:spPr>
        <p:txBody>
          <a:bodyPr wrap="none" rtlCol="0">
            <a:spAutoFit/>
          </a:bodyPr>
          <a:lstStyle/>
          <a:p>
            <a:pPr algn="ctr"/>
            <a:r>
              <a:rPr lang="en-AU" sz="900" b="1" dirty="0"/>
              <a:t>Reconnecting to nature</a:t>
            </a:r>
          </a:p>
          <a:p>
            <a:pPr algn="ctr"/>
            <a:r>
              <a:rPr lang="en-AU" sz="900" b="1" dirty="0"/>
              <a:t>(</a:t>
            </a:r>
            <a:r>
              <a:rPr lang="en-AU" sz="900" b="1" dirty="0" err="1"/>
              <a:t>Geoheritage</a:t>
            </a:r>
            <a:r>
              <a:rPr lang="en-AU" sz="900" b="1" dirty="0"/>
              <a:t>)</a:t>
            </a:r>
          </a:p>
        </p:txBody>
      </p:sp>
      <p:sp>
        <p:nvSpPr>
          <p:cNvPr id="13" name="TextBox 12">
            <a:extLst>
              <a:ext uri="{FF2B5EF4-FFF2-40B4-BE49-F238E27FC236}">
                <a16:creationId xmlns:a16="http://schemas.microsoft.com/office/drawing/2014/main" id="{2863C60B-826F-487C-BDE0-82327246187C}"/>
              </a:ext>
            </a:extLst>
          </p:cNvPr>
          <p:cNvSpPr txBox="1"/>
          <p:nvPr/>
        </p:nvSpPr>
        <p:spPr>
          <a:xfrm>
            <a:off x="3401521" y="4782622"/>
            <a:ext cx="1354640" cy="369332"/>
          </a:xfrm>
          <a:prstGeom prst="rect">
            <a:avLst/>
          </a:prstGeom>
          <a:solidFill>
            <a:srgbClr val="FFF1D7"/>
          </a:solidFill>
        </p:spPr>
        <p:txBody>
          <a:bodyPr wrap="square" rtlCol="0">
            <a:spAutoFit/>
          </a:bodyPr>
          <a:lstStyle/>
          <a:p>
            <a:pPr algn="ctr"/>
            <a:r>
              <a:rPr lang="en-AU" sz="900" b="1" dirty="0"/>
              <a:t>Groundwater and Geothermal resources</a:t>
            </a:r>
          </a:p>
        </p:txBody>
      </p:sp>
      <p:sp>
        <p:nvSpPr>
          <p:cNvPr id="14" name="TextBox 13">
            <a:extLst>
              <a:ext uri="{FF2B5EF4-FFF2-40B4-BE49-F238E27FC236}">
                <a16:creationId xmlns:a16="http://schemas.microsoft.com/office/drawing/2014/main" id="{2C767F79-34E5-4DB8-AB7C-FEF370E3FBCD}"/>
              </a:ext>
            </a:extLst>
          </p:cNvPr>
          <p:cNvSpPr txBox="1"/>
          <p:nvPr/>
        </p:nvSpPr>
        <p:spPr>
          <a:xfrm>
            <a:off x="3420520" y="6200456"/>
            <a:ext cx="1684188" cy="369332"/>
          </a:xfrm>
          <a:prstGeom prst="rect">
            <a:avLst/>
          </a:prstGeom>
          <a:solidFill>
            <a:srgbClr val="FCE8E1"/>
          </a:solidFill>
        </p:spPr>
        <p:txBody>
          <a:bodyPr wrap="square" rtlCol="0">
            <a:spAutoFit/>
          </a:bodyPr>
          <a:lstStyle/>
          <a:p>
            <a:pPr algn="ctr"/>
            <a:r>
              <a:rPr lang="en-AU" sz="900" b="1" dirty="0"/>
              <a:t>Technology development for underground construction</a:t>
            </a:r>
          </a:p>
        </p:txBody>
      </p:sp>
      <p:sp>
        <p:nvSpPr>
          <p:cNvPr id="15" name="TextBox 14">
            <a:extLst>
              <a:ext uri="{FF2B5EF4-FFF2-40B4-BE49-F238E27FC236}">
                <a16:creationId xmlns:a16="http://schemas.microsoft.com/office/drawing/2014/main" id="{175BA182-7C99-4507-B658-6BC0AD6F4434}"/>
              </a:ext>
            </a:extLst>
          </p:cNvPr>
          <p:cNvSpPr txBox="1"/>
          <p:nvPr/>
        </p:nvSpPr>
        <p:spPr>
          <a:xfrm>
            <a:off x="5303371" y="4202500"/>
            <a:ext cx="1198264" cy="507831"/>
          </a:xfrm>
          <a:prstGeom prst="rect">
            <a:avLst/>
          </a:prstGeom>
          <a:solidFill>
            <a:srgbClr val="FFF9C9"/>
          </a:solidFill>
        </p:spPr>
        <p:txBody>
          <a:bodyPr wrap="square" rtlCol="0">
            <a:spAutoFit/>
          </a:bodyPr>
          <a:lstStyle/>
          <a:p>
            <a:pPr algn="ctr"/>
            <a:r>
              <a:rPr lang="en-AU" sz="900" b="1" dirty="0"/>
              <a:t>Amenity and community uses e.g. cafes</a:t>
            </a:r>
          </a:p>
        </p:txBody>
      </p:sp>
      <p:sp>
        <p:nvSpPr>
          <p:cNvPr id="16" name="TextBox 15">
            <a:extLst>
              <a:ext uri="{FF2B5EF4-FFF2-40B4-BE49-F238E27FC236}">
                <a16:creationId xmlns:a16="http://schemas.microsoft.com/office/drawing/2014/main" id="{BE1CD983-4064-4631-8811-47FA276227F1}"/>
              </a:ext>
            </a:extLst>
          </p:cNvPr>
          <p:cNvSpPr txBox="1"/>
          <p:nvPr/>
        </p:nvSpPr>
        <p:spPr>
          <a:xfrm>
            <a:off x="7839182" y="6228996"/>
            <a:ext cx="809172" cy="369332"/>
          </a:xfrm>
          <a:prstGeom prst="rect">
            <a:avLst/>
          </a:prstGeom>
          <a:solidFill>
            <a:srgbClr val="EFDFD8"/>
          </a:solidFill>
        </p:spPr>
        <p:txBody>
          <a:bodyPr wrap="square" rtlCol="0">
            <a:spAutoFit/>
          </a:bodyPr>
          <a:lstStyle/>
          <a:p>
            <a:pPr algn="ctr"/>
            <a:r>
              <a:rPr lang="en-AU" sz="900" b="1" dirty="0"/>
              <a:t>Transport Connectivity</a:t>
            </a:r>
          </a:p>
        </p:txBody>
      </p:sp>
      <p:sp>
        <p:nvSpPr>
          <p:cNvPr id="17" name="TextBox 16">
            <a:extLst>
              <a:ext uri="{FF2B5EF4-FFF2-40B4-BE49-F238E27FC236}">
                <a16:creationId xmlns:a16="http://schemas.microsoft.com/office/drawing/2014/main" id="{95593805-0E41-4474-B736-F58975620747}"/>
              </a:ext>
            </a:extLst>
          </p:cNvPr>
          <p:cNvSpPr txBox="1"/>
          <p:nvPr/>
        </p:nvSpPr>
        <p:spPr>
          <a:xfrm>
            <a:off x="9871917" y="6535474"/>
            <a:ext cx="1684187" cy="230832"/>
          </a:xfrm>
          <a:prstGeom prst="rect">
            <a:avLst/>
          </a:prstGeom>
          <a:solidFill>
            <a:srgbClr val="CAB693"/>
          </a:solidFill>
        </p:spPr>
        <p:txBody>
          <a:bodyPr wrap="square" rtlCol="0">
            <a:spAutoFit/>
          </a:bodyPr>
          <a:lstStyle/>
          <a:p>
            <a:pPr algn="ctr"/>
            <a:r>
              <a:rPr lang="en-AU" sz="900" b="1" dirty="0"/>
              <a:t>High security storage</a:t>
            </a:r>
          </a:p>
        </p:txBody>
      </p:sp>
      <p:sp>
        <p:nvSpPr>
          <p:cNvPr id="18" name="TextBox 17">
            <a:extLst>
              <a:ext uri="{FF2B5EF4-FFF2-40B4-BE49-F238E27FC236}">
                <a16:creationId xmlns:a16="http://schemas.microsoft.com/office/drawing/2014/main" id="{A0AD7C69-7526-4D5C-A83E-805CBC575016}"/>
              </a:ext>
            </a:extLst>
          </p:cNvPr>
          <p:cNvSpPr txBox="1"/>
          <p:nvPr/>
        </p:nvSpPr>
        <p:spPr>
          <a:xfrm>
            <a:off x="9616612" y="3914420"/>
            <a:ext cx="2011412" cy="230832"/>
          </a:xfrm>
          <a:prstGeom prst="rect">
            <a:avLst/>
          </a:prstGeom>
          <a:solidFill>
            <a:srgbClr val="E5E5E5"/>
          </a:solidFill>
        </p:spPr>
        <p:txBody>
          <a:bodyPr wrap="square" rtlCol="0">
            <a:spAutoFit/>
          </a:bodyPr>
          <a:lstStyle/>
          <a:p>
            <a:pPr algn="ctr"/>
            <a:r>
              <a:rPr lang="en-AU" sz="900" b="1" dirty="0"/>
              <a:t>Temperature controlled environment</a:t>
            </a:r>
          </a:p>
        </p:txBody>
      </p:sp>
      <p:sp>
        <p:nvSpPr>
          <p:cNvPr id="19" name="TextBox 18">
            <a:extLst>
              <a:ext uri="{FF2B5EF4-FFF2-40B4-BE49-F238E27FC236}">
                <a16:creationId xmlns:a16="http://schemas.microsoft.com/office/drawing/2014/main" id="{64B68168-8784-469F-8F9C-E9B3F053F7A9}"/>
              </a:ext>
            </a:extLst>
          </p:cNvPr>
          <p:cNvSpPr txBox="1"/>
          <p:nvPr/>
        </p:nvSpPr>
        <p:spPr>
          <a:xfrm>
            <a:off x="8337972" y="1616934"/>
            <a:ext cx="926765" cy="369332"/>
          </a:xfrm>
          <a:prstGeom prst="rect">
            <a:avLst/>
          </a:prstGeom>
          <a:solidFill>
            <a:srgbClr val="EEF7FC"/>
          </a:solidFill>
        </p:spPr>
        <p:txBody>
          <a:bodyPr wrap="square" rtlCol="0">
            <a:spAutoFit/>
          </a:bodyPr>
          <a:lstStyle/>
          <a:p>
            <a:pPr algn="ctr"/>
            <a:r>
              <a:rPr lang="en-AU" sz="900" b="1" dirty="0"/>
              <a:t>Preservation of surface space</a:t>
            </a:r>
          </a:p>
        </p:txBody>
      </p:sp>
      <p:sp>
        <p:nvSpPr>
          <p:cNvPr id="20" name="TextBox 19">
            <a:extLst>
              <a:ext uri="{FF2B5EF4-FFF2-40B4-BE49-F238E27FC236}">
                <a16:creationId xmlns:a16="http://schemas.microsoft.com/office/drawing/2014/main" id="{27CEE92F-A678-4316-B23C-F7987E188E0B}"/>
              </a:ext>
            </a:extLst>
          </p:cNvPr>
          <p:cNvSpPr txBox="1"/>
          <p:nvPr/>
        </p:nvSpPr>
        <p:spPr>
          <a:xfrm>
            <a:off x="9616612" y="1878103"/>
            <a:ext cx="843971" cy="714107"/>
          </a:xfrm>
          <a:prstGeom prst="ellipse">
            <a:avLst/>
          </a:prstGeom>
          <a:solidFill>
            <a:srgbClr val="ACD257"/>
          </a:solidFill>
        </p:spPr>
        <p:txBody>
          <a:bodyPr wrap="square" rtlCol="0">
            <a:spAutoFit/>
          </a:bodyPr>
          <a:lstStyle/>
          <a:p>
            <a:pPr algn="ctr"/>
            <a:r>
              <a:rPr lang="en-AU" sz="900" b="1" dirty="0"/>
              <a:t>Reduced visual impact</a:t>
            </a:r>
          </a:p>
        </p:txBody>
      </p:sp>
      <p:sp>
        <p:nvSpPr>
          <p:cNvPr id="21" name="TextBox 20">
            <a:extLst>
              <a:ext uri="{FF2B5EF4-FFF2-40B4-BE49-F238E27FC236}">
                <a16:creationId xmlns:a16="http://schemas.microsoft.com/office/drawing/2014/main" id="{FA678D82-314D-4B9D-A9E7-CF9E9E462B67}"/>
              </a:ext>
            </a:extLst>
          </p:cNvPr>
          <p:cNvSpPr txBox="1"/>
          <p:nvPr/>
        </p:nvSpPr>
        <p:spPr>
          <a:xfrm>
            <a:off x="9984143" y="2683904"/>
            <a:ext cx="1276350" cy="519351"/>
          </a:xfrm>
          <a:prstGeom prst="ellipse">
            <a:avLst/>
          </a:prstGeom>
          <a:solidFill>
            <a:srgbClr val="AFD081"/>
          </a:solidFill>
        </p:spPr>
        <p:txBody>
          <a:bodyPr wrap="square" rtlCol="0">
            <a:spAutoFit/>
          </a:bodyPr>
          <a:lstStyle/>
          <a:p>
            <a:pPr algn="ctr"/>
            <a:r>
              <a:rPr lang="en-AU" sz="900" b="1" dirty="0"/>
              <a:t>Historical and cultural sites</a:t>
            </a:r>
          </a:p>
        </p:txBody>
      </p:sp>
      <p:sp>
        <p:nvSpPr>
          <p:cNvPr id="23" name="Freeform: Shape 22">
            <a:extLst>
              <a:ext uri="{FF2B5EF4-FFF2-40B4-BE49-F238E27FC236}">
                <a16:creationId xmlns:a16="http://schemas.microsoft.com/office/drawing/2014/main" id="{6FABEA60-C209-4081-B7A4-8AC6569D734E}"/>
              </a:ext>
            </a:extLst>
          </p:cNvPr>
          <p:cNvSpPr/>
          <p:nvPr/>
        </p:nvSpPr>
        <p:spPr>
          <a:xfrm>
            <a:off x="-399773" y="-20548"/>
            <a:ext cx="12605472" cy="6064433"/>
          </a:xfrm>
          <a:custGeom>
            <a:avLst/>
            <a:gdLst>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95481 w 12601180"/>
              <a:gd name="connsiteY0" fmla="*/ 5496674 h 5936840"/>
              <a:gd name="connsiteX1" fmla="*/ 426303 w 12601180"/>
              <a:gd name="connsiteY1" fmla="*/ 5424755 h 5936840"/>
              <a:gd name="connsiteX2" fmla="*/ 6056542 w 12601180"/>
              <a:gd name="connsiteY2" fmla="*/ 3996647 h 5936840"/>
              <a:gd name="connsiteX3" fmla="*/ 11255265 w 12601180"/>
              <a:gd name="connsiteY3" fmla="*/ 3246633 h 5936840"/>
              <a:gd name="connsiteX4" fmla="*/ 12580632 w 12601180"/>
              <a:gd name="connsiteY4" fmla="*/ 2126750 h 5936840"/>
              <a:gd name="connsiteX5" fmla="*/ 12580632 w 12601180"/>
              <a:gd name="connsiteY5" fmla="*/ 2126750 h 5936840"/>
              <a:gd name="connsiteX6" fmla="*/ 12601180 w 12601180"/>
              <a:gd name="connsiteY6" fmla="*/ 0 h 5936840"/>
              <a:gd name="connsiteX7" fmla="*/ 12601180 w 12601180"/>
              <a:gd name="connsiteY7" fmla="*/ 0 h 5936840"/>
              <a:gd name="connsiteX8" fmla="*/ 395481 w 12601180"/>
              <a:gd name="connsiteY8" fmla="*/ 10274 h 5936840"/>
              <a:gd name="connsiteX9" fmla="*/ 395481 w 12601180"/>
              <a:gd name="connsiteY9" fmla="*/ 10274 h 5936840"/>
              <a:gd name="connsiteX10" fmla="*/ 395481 w 12601180"/>
              <a:gd name="connsiteY10" fmla="*/ 5496674 h 5936840"/>
              <a:gd name="connsiteX0" fmla="*/ 388738 w 12604711"/>
              <a:gd name="connsiteY0" fmla="*/ 5599416 h 6014669"/>
              <a:gd name="connsiteX1" fmla="*/ 429834 w 12604711"/>
              <a:gd name="connsiteY1" fmla="*/ 5424755 h 6014669"/>
              <a:gd name="connsiteX2" fmla="*/ 6060073 w 12604711"/>
              <a:gd name="connsiteY2" fmla="*/ 3996647 h 6014669"/>
              <a:gd name="connsiteX3" fmla="*/ 11258796 w 12604711"/>
              <a:gd name="connsiteY3" fmla="*/ 3246633 h 6014669"/>
              <a:gd name="connsiteX4" fmla="*/ 12584163 w 12604711"/>
              <a:gd name="connsiteY4" fmla="*/ 2126750 h 6014669"/>
              <a:gd name="connsiteX5" fmla="*/ 12584163 w 12604711"/>
              <a:gd name="connsiteY5" fmla="*/ 2126750 h 6014669"/>
              <a:gd name="connsiteX6" fmla="*/ 12604711 w 12604711"/>
              <a:gd name="connsiteY6" fmla="*/ 0 h 6014669"/>
              <a:gd name="connsiteX7" fmla="*/ 12604711 w 12604711"/>
              <a:gd name="connsiteY7" fmla="*/ 0 h 6014669"/>
              <a:gd name="connsiteX8" fmla="*/ 399012 w 12604711"/>
              <a:gd name="connsiteY8" fmla="*/ 10274 h 6014669"/>
              <a:gd name="connsiteX9" fmla="*/ 399012 w 12604711"/>
              <a:gd name="connsiteY9" fmla="*/ 10274 h 6014669"/>
              <a:gd name="connsiteX10" fmla="*/ 388738 w 12604711"/>
              <a:gd name="connsiteY10" fmla="*/ 5599416 h 6014669"/>
              <a:gd name="connsiteX0" fmla="*/ 297477 w 12513450"/>
              <a:gd name="connsiteY0" fmla="*/ 5599416 h 6039054"/>
              <a:gd name="connsiteX1" fmla="*/ 338573 w 12513450"/>
              <a:gd name="connsiteY1" fmla="*/ 5424755 h 6039054"/>
              <a:gd name="connsiteX2" fmla="*/ 5968812 w 12513450"/>
              <a:gd name="connsiteY2" fmla="*/ 3996647 h 6039054"/>
              <a:gd name="connsiteX3" fmla="*/ 11167535 w 12513450"/>
              <a:gd name="connsiteY3" fmla="*/ 3246633 h 6039054"/>
              <a:gd name="connsiteX4" fmla="*/ 12492902 w 12513450"/>
              <a:gd name="connsiteY4" fmla="*/ 2126750 h 6039054"/>
              <a:gd name="connsiteX5" fmla="*/ 12492902 w 12513450"/>
              <a:gd name="connsiteY5" fmla="*/ 2126750 h 6039054"/>
              <a:gd name="connsiteX6" fmla="*/ 12513450 w 12513450"/>
              <a:gd name="connsiteY6" fmla="*/ 0 h 6039054"/>
              <a:gd name="connsiteX7" fmla="*/ 12513450 w 12513450"/>
              <a:gd name="connsiteY7" fmla="*/ 0 h 6039054"/>
              <a:gd name="connsiteX8" fmla="*/ 307751 w 12513450"/>
              <a:gd name="connsiteY8" fmla="*/ 10274 h 6039054"/>
              <a:gd name="connsiteX9" fmla="*/ 307751 w 12513450"/>
              <a:gd name="connsiteY9" fmla="*/ 10274 h 6039054"/>
              <a:gd name="connsiteX10" fmla="*/ 297477 w 12513450"/>
              <a:gd name="connsiteY10" fmla="*/ 5599416 h 6039054"/>
              <a:gd name="connsiteX0" fmla="*/ 389499 w 12605472"/>
              <a:gd name="connsiteY0" fmla="*/ 5599416 h 6013889"/>
              <a:gd name="connsiteX1" fmla="*/ 430595 w 12605472"/>
              <a:gd name="connsiteY1" fmla="*/ 5424755 h 6013889"/>
              <a:gd name="connsiteX2" fmla="*/ 6071108 w 12605472"/>
              <a:gd name="connsiteY2" fmla="*/ 4017195 h 6013889"/>
              <a:gd name="connsiteX3" fmla="*/ 11259557 w 12605472"/>
              <a:gd name="connsiteY3" fmla="*/ 3246633 h 6013889"/>
              <a:gd name="connsiteX4" fmla="*/ 12584924 w 12605472"/>
              <a:gd name="connsiteY4" fmla="*/ 2126750 h 6013889"/>
              <a:gd name="connsiteX5" fmla="*/ 12584924 w 12605472"/>
              <a:gd name="connsiteY5" fmla="*/ 2126750 h 6013889"/>
              <a:gd name="connsiteX6" fmla="*/ 12605472 w 12605472"/>
              <a:gd name="connsiteY6" fmla="*/ 0 h 6013889"/>
              <a:gd name="connsiteX7" fmla="*/ 12605472 w 12605472"/>
              <a:gd name="connsiteY7" fmla="*/ 0 h 6013889"/>
              <a:gd name="connsiteX8" fmla="*/ 399773 w 12605472"/>
              <a:gd name="connsiteY8" fmla="*/ 10274 h 6013889"/>
              <a:gd name="connsiteX9" fmla="*/ 399773 w 12605472"/>
              <a:gd name="connsiteY9" fmla="*/ 10274 h 6013889"/>
              <a:gd name="connsiteX10" fmla="*/ 389499 w 12605472"/>
              <a:gd name="connsiteY10" fmla="*/ 5599416 h 6013889"/>
              <a:gd name="connsiteX0" fmla="*/ 389499 w 12605472"/>
              <a:gd name="connsiteY0" fmla="*/ 5599416 h 6013889"/>
              <a:gd name="connsiteX1" fmla="*/ 430595 w 12605472"/>
              <a:gd name="connsiteY1" fmla="*/ 5424755 h 6013889"/>
              <a:gd name="connsiteX2" fmla="*/ 6071108 w 12605472"/>
              <a:gd name="connsiteY2" fmla="*/ 4017195 h 6013889"/>
              <a:gd name="connsiteX3" fmla="*/ 11259557 w 12605472"/>
              <a:gd name="connsiteY3" fmla="*/ 3246633 h 6013889"/>
              <a:gd name="connsiteX4" fmla="*/ 12584924 w 12605472"/>
              <a:gd name="connsiteY4" fmla="*/ 2126750 h 6013889"/>
              <a:gd name="connsiteX5" fmla="*/ 12584924 w 12605472"/>
              <a:gd name="connsiteY5" fmla="*/ 2126750 h 6013889"/>
              <a:gd name="connsiteX6" fmla="*/ 12605472 w 12605472"/>
              <a:gd name="connsiteY6" fmla="*/ 0 h 6013889"/>
              <a:gd name="connsiteX7" fmla="*/ 12605472 w 12605472"/>
              <a:gd name="connsiteY7" fmla="*/ 0 h 6013889"/>
              <a:gd name="connsiteX8" fmla="*/ 399773 w 12605472"/>
              <a:gd name="connsiteY8" fmla="*/ 10274 h 6013889"/>
              <a:gd name="connsiteX9" fmla="*/ 399773 w 12605472"/>
              <a:gd name="connsiteY9" fmla="*/ 10274 h 6013889"/>
              <a:gd name="connsiteX10" fmla="*/ 389499 w 12605472"/>
              <a:gd name="connsiteY10" fmla="*/ 5599416 h 6013889"/>
              <a:gd name="connsiteX0" fmla="*/ 389499 w 12605472"/>
              <a:gd name="connsiteY0" fmla="*/ 5599416 h 6064433"/>
              <a:gd name="connsiteX1" fmla="*/ 430595 w 12605472"/>
              <a:gd name="connsiteY1" fmla="*/ 5424755 h 6064433"/>
              <a:gd name="connsiteX2" fmla="*/ 6071108 w 12605472"/>
              <a:gd name="connsiteY2" fmla="*/ 4017195 h 6064433"/>
              <a:gd name="connsiteX3" fmla="*/ 11259557 w 12605472"/>
              <a:gd name="connsiteY3" fmla="*/ 3246633 h 6064433"/>
              <a:gd name="connsiteX4" fmla="*/ 12584924 w 12605472"/>
              <a:gd name="connsiteY4" fmla="*/ 2126750 h 6064433"/>
              <a:gd name="connsiteX5" fmla="*/ 12584924 w 12605472"/>
              <a:gd name="connsiteY5" fmla="*/ 2126750 h 6064433"/>
              <a:gd name="connsiteX6" fmla="*/ 12605472 w 12605472"/>
              <a:gd name="connsiteY6" fmla="*/ 0 h 6064433"/>
              <a:gd name="connsiteX7" fmla="*/ 12605472 w 12605472"/>
              <a:gd name="connsiteY7" fmla="*/ 0 h 6064433"/>
              <a:gd name="connsiteX8" fmla="*/ 399773 w 12605472"/>
              <a:gd name="connsiteY8" fmla="*/ 10274 h 6064433"/>
              <a:gd name="connsiteX9" fmla="*/ 399773 w 12605472"/>
              <a:gd name="connsiteY9" fmla="*/ 10274 h 6064433"/>
              <a:gd name="connsiteX10" fmla="*/ 389499 w 12605472"/>
              <a:gd name="connsiteY10" fmla="*/ 5599416 h 606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5472" h="6064433">
                <a:moveTo>
                  <a:pt x="389499" y="5599416"/>
                </a:moveTo>
                <a:cubicBezTo>
                  <a:pt x="394636" y="6501829"/>
                  <a:pt x="-516340" y="5893941"/>
                  <a:pt x="430595" y="5424755"/>
                </a:cubicBezTo>
                <a:cubicBezTo>
                  <a:pt x="1377530" y="4955569"/>
                  <a:pt x="2149805" y="4000072"/>
                  <a:pt x="6071108" y="4017195"/>
                </a:cubicBezTo>
                <a:cubicBezTo>
                  <a:pt x="9992411" y="4034318"/>
                  <a:pt x="10286936" y="3684997"/>
                  <a:pt x="11259557" y="3246633"/>
                </a:cubicBezTo>
                <a:cubicBezTo>
                  <a:pt x="12232178" y="2808269"/>
                  <a:pt x="12584924" y="2126750"/>
                  <a:pt x="12584924" y="2126750"/>
                </a:cubicBezTo>
                <a:lnTo>
                  <a:pt x="12584924" y="2126750"/>
                </a:lnTo>
                <a:cubicBezTo>
                  <a:pt x="12588349" y="1772292"/>
                  <a:pt x="12605472" y="0"/>
                  <a:pt x="12605472" y="0"/>
                </a:cubicBezTo>
                <a:lnTo>
                  <a:pt x="12605472" y="0"/>
                </a:lnTo>
                <a:lnTo>
                  <a:pt x="399773" y="10274"/>
                </a:lnTo>
                <a:lnTo>
                  <a:pt x="399773" y="10274"/>
                </a:lnTo>
                <a:cubicBezTo>
                  <a:pt x="401485" y="922962"/>
                  <a:pt x="384362" y="4697003"/>
                  <a:pt x="389499" y="5599416"/>
                </a:cubicBez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28" name="Picture 4">
            <a:extLst>
              <a:ext uri="{FF2B5EF4-FFF2-40B4-BE49-F238E27FC236}">
                <a16:creationId xmlns:a16="http://schemas.microsoft.com/office/drawing/2014/main" id="{8D012A5D-ABBC-4102-AD77-6FB2836D3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767" y="91694"/>
            <a:ext cx="1276350" cy="7524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973CEF-D453-45C3-98DC-D93624B2E773}"/>
              </a:ext>
            </a:extLst>
          </p:cNvPr>
          <p:cNvSpPr txBox="1"/>
          <p:nvPr/>
        </p:nvSpPr>
        <p:spPr>
          <a:xfrm>
            <a:off x="246580" y="195209"/>
            <a:ext cx="1600118" cy="954107"/>
          </a:xfrm>
          <a:prstGeom prst="rect">
            <a:avLst/>
          </a:prstGeom>
          <a:noFill/>
        </p:spPr>
        <p:txBody>
          <a:bodyPr wrap="none" rtlCol="0">
            <a:spAutoFit/>
          </a:bodyPr>
          <a:lstStyle/>
          <a:p>
            <a:r>
              <a:rPr lang="en-AU" sz="2800" b="1" dirty="0">
                <a:cs typeface="Helvetica" panose="020B0604020202020204" pitchFamily="34" charset="0"/>
              </a:rPr>
              <a:t>3D Urban</a:t>
            </a:r>
          </a:p>
          <a:p>
            <a:r>
              <a:rPr lang="en-AU" sz="2800" b="1" dirty="0">
                <a:cs typeface="Helvetica" panose="020B0604020202020204" pitchFamily="34" charset="0"/>
              </a:rPr>
              <a:t>Geology</a:t>
            </a:r>
          </a:p>
        </p:txBody>
      </p:sp>
      <p:sp>
        <p:nvSpPr>
          <p:cNvPr id="24" name="TextBox 23">
            <a:extLst>
              <a:ext uri="{FF2B5EF4-FFF2-40B4-BE49-F238E27FC236}">
                <a16:creationId xmlns:a16="http://schemas.microsoft.com/office/drawing/2014/main" id="{44098E99-8F13-4EDB-8A98-98A543A9FAF6}"/>
              </a:ext>
            </a:extLst>
          </p:cNvPr>
          <p:cNvSpPr txBox="1"/>
          <p:nvPr/>
        </p:nvSpPr>
        <p:spPr>
          <a:xfrm>
            <a:off x="7170752" y="195209"/>
            <a:ext cx="3370533" cy="954107"/>
          </a:xfrm>
          <a:prstGeom prst="rect">
            <a:avLst/>
          </a:prstGeom>
          <a:noFill/>
        </p:spPr>
        <p:txBody>
          <a:bodyPr wrap="square" lIns="0" tIns="0" rIns="0" bIns="0" rtlCol="0">
            <a:noAutofit/>
          </a:bodyPr>
          <a:lstStyle/>
          <a:p>
            <a:r>
              <a:rPr lang="en-AU" sz="1400" dirty="0"/>
              <a:t>So we need to be able to model mechanical properties (bulk strength, shear strength</a:t>
            </a:r>
          </a:p>
          <a:p>
            <a:endParaRPr lang="en-AU" sz="1400" dirty="0"/>
          </a:p>
          <a:p>
            <a:r>
              <a:rPr lang="en-AU" sz="1400" dirty="0"/>
              <a:t>But also permeability</a:t>
            </a:r>
          </a:p>
        </p:txBody>
      </p:sp>
    </p:spTree>
    <p:extLst>
      <p:ext uri="{BB962C8B-B14F-4D97-AF65-F5344CB8AC3E}">
        <p14:creationId xmlns:p14="http://schemas.microsoft.com/office/powerpoint/2010/main" val="385521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12285"/>
          <a:stretch/>
        </p:blipFill>
        <p:spPr>
          <a:xfrm>
            <a:off x="-44570" y="0"/>
            <a:ext cx="9601200" cy="6015487"/>
          </a:xfrm>
          <a:prstGeom prst="rect">
            <a:avLst/>
          </a:prstGeom>
        </p:spPr>
      </p:pic>
      <p:sp>
        <p:nvSpPr>
          <p:cNvPr id="5" name="TextBox 4"/>
          <p:cNvSpPr txBox="1"/>
          <p:nvPr/>
        </p:nvSpPr>
        <p:spPr>
          <a:xfrm>
            <a:off x="8317863" y="66632"/>
            <a:ext cx="3874137" cy="954107"/>
          </a:xfrm>
          <a:prstGeom prst="rect">
            <a:avLst/>
          </a:prstGeom>
          <a:noFill/>
        </p:spPr>
        <p:txBody>
          <a:bodyPr wrap="none" rtlCol="0">
            <a:spAutoFit/>
          </a:bodyPr>
          <a:lstStyle/>
          <a:p>
            <a:pPr algn="r"/>
            <a:r>
              <a:rPr lang="en-AU" sz="2800" dirty="0" err="1"/>
              <a:t>Stirewalt</a:t>
            </a:r>
            <a:r>
              <a:rPr lang="en-AU" sz="2800" dirty="0"/>
              <a:t> and Henderson,</a:t>
            </a:r>
          </a:p>
          <a:p>
            <a:pPr algn="r"/>
            <a:r>
              <a:rPr lang="en-AU" sz="2800" dirty="0"/>
              <a:t>1995</a:t>
            </a:r>
          </a:p>
        </p:txBody>
      </p:sp>
      <p:sp>
        <p:nvSpPr>
          <p:cNvPr id="2" name="TextBox 1"/>
          <p:cNvSpPr txBox="1"/>
          <p:nvPr/>
        </p:nvSpPr>
        <p:spPr>
          <a:xfrm>
            <a:off x="3592320" y="6037947"/>
            <a:ext cx="6226348" cy="738664"/>
          </a:xfrm>
          <a:prstGeom prst="rect">
            <a:avLst/>
          </a:prstGeom>
          <a:noFill/>
        </p:spPr>
        <p:txBody>
          <a:bodyPr wrap="square" rtlCol="0">
            <a:spAutoFit/>
          </a:bodyPr>
          <a:lstStyle/>
          <a:p>
            <a:r>
              <a:rPr lang="en-AU" sz="1400" dirty="0"/>
              <a:t>G. </a:t>
            </a:r>
            <a:r>
              <a:rPr lang="en-AU" sz="1400" dirty="0" err="1"/>
              <a:t>Stirewalt</a:t>
            </a:r>
            <a:r>
              <a:rPr lang="en-AU" sz="1400" dirty="0"/>
              <a:t> and B. Henderson, 1995, A Three-dimensional Geological Framework Model for Yucca Mountain, Nevada, with Hydrologic Application: Report to Accompany 1995 Model Transfer to the Nuclear Regulatory Commission</a:t>
            </a:r>
          </a:p>
        </p:txBody>
      </p:sp>
      <p:sp>
        <p:nvSpPr>
          <p:cNvPr id="6" name="TextBox 5">
            <a:extLst>
              <a:ext uri="{FF2B5EF4-FFF2-40B4-BE49-F238E27FC236}">
                <a16:creationId xmlns:a16="http://schemas.microsoft.com/office/drawing/2014/main" id="{43564A0F-107B-4B18-9CFE-938BC2A43FB2}"/>
              </a:ext>
            </a:extLst>
          </p:cNvPr>
          <p:cNvSpPr txBox="1"/>
          <p:nvPr/>
        </p:nvSpPr>
        <p:spPr>
          <a:xfrm>
            <a:off x="9556630" y="1603449"/>
            <a:ext cx="2534292" cy="1995778"/>
          </a:xfrm>
          <a:prstGeom prst="rect">
            <a:avLst/>
          </a:prstGeom>
          <a:noFill/>
        </p:spPr>
        <p:txBody>
          <a:bodyPr wrap="square" lIns="0" tIns="0" rIns="0" bIns="0" rtlCol="0">
            <a:noAutofit/>
          </a:bodyPr>
          <a:lstStyle/>
          <a:p>
            <a:r>
              <a:rPr lang="en-AU" sz="1400" dirty="0"/>
              <a:t>So we need to be able to model mechanical properties (bulk strength, shear strength</a:t>
            </a:r>
          </a:p>
          <a:p>
            <a:endParaRPr lang="en-AU" sz="1400" dirty="0"/>
          </a:p>
          <a:p>
            <a:r>
              <a:rPr lang="en-AU" sz="1400" dirty="0"/>
              <a:t>But also permeability</a:t>
            </a:r>
          </a:p>
        </p:txBody>
      </p:sp>
      <p:sp>
        <p:nvSpPr>
          <p:cNvPr id="4" name="TextBox 3">
            <a:extLst>
              <a:ext uri="{FF2B5EF4-FFF2-40B4-BE49-F238E27FC236}">
                <a16:creationId xmlns:a16="http://schemas.microsoft.com/office/drawing/2014/main" id="{4B2014EC-14E8-4319-96AF-C8ED270193B0}"/>
              </a:ext>
            </a:extLst>
          </p:cNvPr>
          <p:cNvSpPr txBox="1"/>
          <p:nvPr/>
        </p:nvSpPr>
        <p:spPr>
          <a:xfrm>
            <a:off x="213756" y="344384"/>
            <a:ext cx="2413931" cy="523220"/>
          </a:xfrm>
          <a:prstGeom prst="rect">
            <a:avLst/>
          </a:prstGeom>
          <a:noFill/>
        </p:spPr>
        <p:txBody>
          <a:bodyPr wrap="none" rtlCol="0">
            <a:spAutoFit/>
          </a:bodyPr>
          <a:lstStyle/>
          <a:p>
            <a:r>
              <a:rPr lang="en-AU" sz="2800" b="1" dirty="0">
                <a:cs typeface="Helvetica" panose="020B0604020202020204" pitchFamily="34" charset="0"/>
              </a:rPr>
              <a:t>Waste disposal</a:t>
            </a:r>
          </a:p>
        </p:txBody>
      </p:sp>
    </p:spTree>
    <p:extLst>
      <p:ext uri="{BB962C8B-B14F-4D97-AF65-F5344CB8AC3E}">
        <p14:creationId xmlns:p14="http://schemas.microsoft.com/office/powerpoint/2010/main" val="148021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444" y="0"/>
            <a:ext cx="8314267" cy="4255911"/>
          </a:xfrm>
          <a:prstGeom prst="rect">
            <a:avLst/>
          </a:prstGeom>
        </p:spPr>
        <p:txBody>
          <a:bodyPr wrap="square" numCol="1">
            <a:noAutofit/>
          </a:bodyPr>
          <a:lstStyle/>
          <a:p>
            <a:pPr>
              <a:spcAft>
                <a:spcPts val="600"/>
              </a:spcAft>
            </a:pPr>
            <a:r>
              <a:rPr lang="en-AU" sz="2800" b="1" dirty="0">
                <a:ea typeface="Calibri" panose="020F0502020204030204" pitchFamily="34" charset="0"/>
                <a:cs typeface="Helvetica" panose="020B0604020202020204" pitchFamily="34" charset="0"/>
              </a:rPr>
              <a:t>Why study 3D Geology?</a:t>
            </a:r>
          </a:p>
          <a:p>
            <a:pPr marL="285750" indent="-285750">
              <a:spcAft>
                <a:spcPts val="600"/>
              </a:spcAft>
              <a:buFont typeface="Arial" panose="020B0604020202020204" pitchFamily="34" charset="0"/>
              <a:buChar char="•"/>
            </a:pPr>
            <a:r>
              <a:rPr lang="en-AU" sz="2800" b="1" dirty="0">
                <a:ea typeface="Calibri" panose="020F0502020204030204" pitchFamily="34" charset="0"/>
                <a:cs typeface="Helvetica" panose="020B0604020202020204" pitchFamily="34" charset="0"/>
              </a:rPr>
              <a:t>Hazard</a:t>
            </a:r>
            <a:r>
              <a:rPr lang="en-AU" sz="2800" dirty="0">
                <a:ea typeface="Calibri" panose="020F0502020204030204" pitchFamily="34" charset="0"/>
                <a:cs typeface="Helvetica" panose="020B0604020202020204" pitchFamily="34" charset="0"/>
              </a:rPr>
              <a:t>: earthquakes, volcanoes, landslides</a:t>
            </a:r>
            <a:endParaRPr lang="en-AU" sz="2800" dirty="0">
              <a:ea typeface="Calibri" panose="020F0502020204030204" pitchFamily="34" charset="0"/>
            </a:endParaRPr>
          </a:p>
        </p:txBody>
      </p:sp>
      <p:pic>
        <p:nvPicPr>
          <p:cNvPr id="15" name="Picture 10" descr="Earthquake forecasting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017" y="1213964"/>
            <a:ext cx="8320370" cy="57230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200485" y="6498378"/>
            <a:ext cx="1662635" cy="261610"/>
          </a:xfrm>
          <a:prstGeom prst="rect">
            <a:avLst/>
          </a:prstGeom>
          <a:solidFill>
            <a:schemeClr val="bg1"/>
          </a:solidFill>
        </p:spPr>
        <p:txBody>
          <a:bodyPr wrap="none">
            <a:spAutoFit/>
          </a:bodyPr>
          <a:lstStyle/>
          <a:p>
            <a:r>
              <a:rPr lang="en-AU" sz="1100" dirty="0"/>
              <a:t>Eckert, </a:t>
            </a:r>
            <a:r>
              <a:rPr lang="en-AU" sz="1100" dirty="0" err="1"/>
              <a:t>Lui</a:t>
            </a:r>
            <a:r>
              <a:rPr lang="en-AU" sz="1100" dirty="0"/>
              <a:t>, Connolly 2015</a:t>
            </a:r>
          </a:p>
        </p:txBody>
      </p:sp>
    </p:spTree>
    <p:extLst>
      <p:ext uri="{BB962C8B-B14F-4D97-AF65-F5344CB8AC3E}">
        <p14:creationId xmlns:p14="http://schemas.microsoft.com/office/powerpoint/2010/main" val="30543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B84B87E-7EA5-441D-AAA7-E9D3DE375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410" y="1012699"/>
            <a:ext cx="6278526" cy="53014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39BE3B-6BCA-4AC5-840F-BC35855632C9}"/>
              </a:ext>
            </a:extLst>
          </p:cNvPr>
          <p:cNvSpPr txBox="1"/>
          <p:nvPr/>
        </p:nvSpPr>
        <p:spPr>
          <a:xfrm>
            <a:off x="8044665" y="1880228"/>
            <a:ext cx="4253232" cy="1995778"/>
          </a:xfrm>
          <a:prstGeom prst="rect">
            <a:avLst/>
          </a:prstGeom>
          <a:noFill/>
        </p:spPr>
        <p:txBody>
          <a:bodyPr wrap="square" lIns="0" tIns="0" rIns="0" bIns="0" rtlCol="0">
            <a:noAutofit/>
          </a:bodyPr>
          <a:lstStyle/>
          <a:p>
            <a:r>
              <a:rPr lang="en-AU" sz="1400" dirty="0"/>
              <a:t>So we need to be able to model:</a:t>
            </a:r>
          </a:p>
          <a:p>
            <a:pPr marL="285750" indent="-285750">
              <a:buFont typeface="Arial" panose="020B0604020202020204" pitchFamily="34" charset="0"/>
              <a:buChar char="•"/>
            </a:pPr>
            <a:r>
              <a:rPr lang="en-AU" sz="1400" dirty="0"/>
              <a:t>Distributions of lithology, stratigraphy</a:t>
            </a:r>
          </a:p>
          <a:p>
            <a:pPr marL="285750" indent="-285750">
              <a:buFont typeface="Arial" panose="020B0604020202020204" pitchFamily="34" charset="0"/>
              <a:buChar char="•"/>
            </a:pPr>
            <a:r>
              <a:rPr lang="en-AU" sz="1400" dirty="0"/>
              <a:t>Mechanical properties: bulk strength, shear strength</a:t>
            </a:r>
          </a:p>
          <a:p>
            <a:pPr marL="285750" indent="-285750">
              <a:buFont typeface="Arial" panose="020B0604020202020204" pitchFamily="34" charset="0"/>
              <a:buChar char="•"/>
            </a:pPr>
            <a:r>
              <a:rPr lang="en-AU" sz="1400" dirty="0"/>
              <a:t>Density</a:t>
            </a:r>
          </a:p>
          <a:p>
            <a:pPr marL="285750" indent="-285750">
              <a:buFont typeface="Arial" panose="020B0604020202020204" pitchFamily="34" charset="0"/>
              <a:buChar char="•"/>
            </a:pPr>
            <a:r>
              <a:rPr lang="en-AU" sz="1400" dirty="0"/>
              <a:t>Porosity-Permeability in 4D</a:t>
            </a:r>
          </a:p>
          <a:p>
            <a:pPr marL="285750" indent="-285750">
              <a:buFont typeface="Arial" panose="020B0604020202020204" pitchFamily="34" charset="0"/>
              <a:buChar char="•"/>
            </a:pPr>
            <a:r>
              <a:rPr lang="en-AU" sz="1400" dirty="0"/>
              <a:t>Fault network </a:t>
            </a:r>
          </a:p>
          <a:p>
            <a:pPr marL="285750" indent="-285750">
              <a:buFont typeface="Arial" panose="020B0604020202020204" pitchFamily="34" charset="0"/>
              <a:buChar char="•"/>
            </a:pPr>
            <a:r>
              <a:rPr lang="en-AU" sz="1400" dirty="0"/>
              <a:t>Grain size</a:t>
            </a:r>
          </a:p>
          <a:p>
            <a:pPr marL="285750" indent="-285750">
              <a:buFont typeface="Arial" panose="020B0604020202020204" pitchFamily="34" charset="0"/>
              <a:buChar char="•"/>
            </a:pPr>
            <a:endParaRPr lang="en-AU" sz="1400" dirty="0"/>
          </a:p>
          <a:p>
            <a:endParaRPr lang="en-AU" sz="1400" dirty="0"/>
          </a:p>
        </p:txBody>
      </p:sp>
      <p:sp>
        <p:nvSpPr>
          <p:cNvPr id="2" name="TextBox 1">
            <a:extLst>
              <a:ext uri="{FF2B5EF4-FFF2-40B4-BE49-F238E27FC236}">
                <a16:creationId xmlns:a16="http://schemas.microsoft.com/office/drawing/2014/main" id="{74F04080-15EC-45B5-BEB5-BBE5F0E7AA42}"/>
              </a:ext>
            </a:extLst>
          </p:cNvPr>
          <p:cNvSpPr txBox="1"/>
          <p:nvPr/>
        </p:nvSpPr>
        <p:spPr>
          <a:xfrm>
            <a:off x="308225" y="118153"/>
            <a:ext cx="3842535" cy="523220"/>
          </a:xfrm>
          <a:prstGeom prst="rect">
            <a:avLst/>
          </a:prstGeom>
          <a:noFill/>
        </p:spPr>
        <p:txBody>
          <a:bodyPr wrap="square" rtlCol="0">
            <a:spAutoFit/>
          </a:bodyPr>
          <a:lstStyle/>
          <a:p>
            <a:r>
              <a:rPr lang="en-AU" sz="2800" b="1" dirty="0">
                <a:cs typeface="Helvetica" panose="020B0604020202020204" pitchFamily="34" charset="0"/>
              </a:rPr>
              <a:t>Sedimentary Basins</a:t>
            </a:r>
          </a:p>
        </p:txBody>
      </p:sp>
      <p:pic>
        <p:nvPicPr>
          <p:cNvPr id="3076" name="Picture 4">
            <a:extLst>
              <a:ext uri="{FF2B5EF4-FFF2-40B4-BE49-F238E27FC236}">
                <a16:creationId xmlns:a16="http://schemas.microsoft.com/office/drawing/2014/main" id="{3DCF51B7-43B6-4E70-9BEB-392F98E27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56" y="5888482"/>
            <a:ext cx="945961" cy="851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66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0444" y="0"/>
            <a:ext cx="8314267" cy="4255911"/>
          </a:xfrm>
          <a:prstGeom prst="rect">
            <a:avLst/>
          </a:prstGeom>
        </p:spPr>
        <p:txBody>
          <a:bodyPr wrap="square" numCol="1">
            <a:noAutofit/>
          </a:bodyPr>
          <a:lstStyle/>
          <a:p>
            <a:pPr>
              <a:spcAft>
                <a:spcPts val="600"/>
              </a:spcAft>
            </a:pPr>
            <a:r>
              <a:rPr lang="en-AU" sz="2800" b="1" dirty="0">
                <a:ea typeface="Calibri" panose="020F0502020204030204" pitchFamily="34" charset="0"/>
                <a:cs typeface="Helvetica" panose="020B0604020202020204" pitchFamily="34" charset="0"/>
              </a:rPr>
              <a:t>Science</a:t>
            </a:r>
            <a:r>
              <a:rPr lang="en-AU" sz="2800" dirty="0">
                <a:ea typeface="Calibri" panose="020F0502020204030204" pitchFamily="34" charset="0"/>
                <a:cs typeface="Helvetica" panose="020B0604020202020204" pitchFamily="34" charset="0"/>
              </a:rPr>
              <a:t>: geometry-&gt;kinematic-&gt;dynamic-&gt;processes</a:t>
            </a:r>
            <a:endParaRPr lang="en-AU" sz="2800" dirty="0">
              <a:ea typeface="Calibri" panose="020F0502020204030204" pitchFamily="34" charset="0"/>
            </a:endParaRPr>
          </a:p>
          <a:p>
            <a:pPr>
              <a:spcAft>
                <a:spcPts val="600"/>
              </a:spcAft>
            </a:pPr>
            <a:r>
              <a:rPr lang="en-AU" sz="2800" dirty="0">
                <a:ea typeface="Calibri" panose="020F0502020204030204" pitchFamily="34" charset="0"/>
              </a:rPr>
              <a:t> </a:t>
            </a:r>
          </a:p>
        </p:txBody>
      </p:sp>
      <p:pic>
        <p:nvPicPr>
          <p:cNvPr id="16" name="Picture 15"/>
          <p:cNvPicPr>
            <a:picLocks noChangeAspect="1"/>
          </p:cNvPicPr>
          <p:nvPr/>
        </p:nvPicPr>
        <p:blipFill>
          <a:blip r:embed="rId2"/>
          <a:stretch>
            <a:fillRect/>
          </a:stretch>
        </p:blipFill>
        <p:spPr>
          <a:xfrm>
            <a:off x="7900701" y="4019442"/>
            <a:ext cx="4119010" cy="2815366"/>
          </a:xfrm>
          <a:prstGeom prst="rect">
            <a:avLst/>
          </a:prstGeom>
        </p:spPr>
      </p:pic>
      <p:sp>
        <p:nvSpPr>
          <p:cNvPr id="18" name="Rectangle 17"/>
          <p:cNvSpPr/>
          <p:nvPr/>
        </p:nvSpPr>
        <p:spPr>
          <a:xfrm>
            <a:off x="10619215" y="6498315"/>
            <a:ext cx="1127232" cy="261610"/>
          </a:xfrm>
          <a:prstGeom prst="rect">
            <a:avLst/>
          </a:prstGeom>
          <a:solidFill>
            <a:schemeClr val="bg1"/>
          </a:solidFill>
        </p:spPr>
        <p:txBody>
          <a:bodyPr wrap="none">
            <a:spAutoFit/>
          </a:bodyPr>
          <a:lstStyle/>
          <a:p>
            <a:r>
              <a:rPr lang="en-AU" sz="1100" dirty="0"/>
              <a:t>scecinfo.usc.edu</a:t>
            </a:r>
          </a:p>
        </p:txBody>
      </p:sp>
      <p:pic>
        <p:nvPicPr>
          <p:cNvPr id="19" name="Picture 14" descr="https://upload.wikimedia.org/wikipedia/commons/thumb/5/55/Folding_of_alternate_layers_of_limestone_layers_with_chert_layers.jpg/1024px-Folding_of_alternate_layers_of_limestone_layers_with_chert_laye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67" y="1891296"/>
            <a:ext cx="3889166" cy="275735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Fault-related folding: A review of kinematic models and their ..."/>
          <p:cNvPicPr>
            <a:picLocks noChangeAspect="1" noChangeArrowheads="1"/>
          </p:cNvPicPr>
          <p:nvPr/>
        </p:nvPicPr>
        <p:blipFill rotWithShape="1">
          <a:blip r:embed="rId4">
            <a:extLst>
              <a:ext uri="{28A0092B-C50C-407E-A947-70E740481C1C}">
                <a14:useLocalDpi xmlns:a14="http://schemas.microsoft.com/office/drawing/2010/main" val="0"/>
              </a:ext>
            </a:extLst>
          </a:blip>
          <a:srcRect b="48720"/>
          <a:stretch/>
        </p:blipFill>
        <p:spPr bwMode="auto">
          <a:xfrm>
            <a:off x="4163024" y="2578321"/>
            <a:ext cx="3637330" cy="277138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1380179" y="4808328"/>
            <a:ext cx="1089978" cy="369332"/>
          </a:xfrm>
          <a:prstGeom prst="rect">
            <a:avLst/>
          </a:prstGeom>
          <a:solidFill>
            <a:schemeClr val="bg1"/>
          </a:solidFill>
        </p:spPr>
        <p:txBody>
          <a:bodyPr wrap="none">
            <a:spAutoFit/>
          </a:bodyPr>
          <a:lstStyle/>
          <a:p>
            <a:r>
              <a:rPr lang="en-AU" dirty="0">
                <a:ea typeface="Calibri" panose="020F0502020204030204" pitchFamily="34" charset="0"/>
                <a:cs typeface="Helvetica" panose="020B0604020202020204" pitchFamily="34" charset="0"/>
              </a:rPr>
              <a:t>geometry</a:t>
            </a:r>
            <a:endParaRPr lang="en-AU" dirty="0"/>
          </a:p>
        </p:txBody>
      </p:sp>
      <p:sp>
        <p:nvSpPr>
          <p:cNvPr id="22" name="Rectangle 21"/>
          <p:cNvSpPr/>
          <p:nvPr/>
        </p:nvSpPr>
        <p:spPr>
          <a:xfrm>
            <a:off x="5572236" y="5257822"/>
            <a:ext cx="1189236" cy="369332"/>
          </a:xfrm>
          <a:prstGeom prst="rect">
            <a:avLst/>
          </a:prstGeom>
          <a:solidFill>
            <a:schemeClr val="bg1"/>
          </a:solidFill>
        </p:spPr>
        <p:txBody>
          <a:bodyPr wrap="none">
            <a:spAutoFit/>
          </a:bodyPr>
          <a:lstStyle/>
          <a:p>
            <a:r>
              <a:rPr lang="en-AU" dirty="0">
                <a:ea typeface="Calibri" panose="020F0502020204030204" pitchFamily="34" charset="0"/>
                <a:cs typeface="Helvetica" panose="020B0604020202020204" pitchFamily="34" charset="0"/>
              </a:rPr>
              <a:t>kinematics</a:t>
            </a:r>
            <a:endParaRPr lang="en-AU" dirty="0"/>
          </a:p>
        </p:txBody>
      </p:sp>
      <p:sp>
        <p:nvSpPr>
          <p:cNvPr id="23" name="Rectangle 22"/>
          <p:cNvSpPr/>
          <p:nvPr/>
        </p:nvSpPr>
        <p:spPr>
          <a:xfrm>
            <a:off x="9370006" y="6323993"/>
            <a:ext cx="1067921" cy="369332"/>
          </a:xfrm>
          <a:prstGeom prst="rect">
            <a:avLst/>
          </a:prstGeom>
          <a:solidFill>
            <a:schemeClr val="bg1"/>
          </a:solidFill>
        </p:spPr>
        <p:txBody>
          <a:bodyPr wrap="none">
            <a:spAutoFit/>
          </a:bodyPr>
          <a:lstStyle/>
          <a:p>
            <a:r>
              <a:rPr lang="en-AU" dirty="0">
                <a:ea typeface="Calibri" panose="020F0502020204030204" pitchFamily="34" charset="0"/>
                <a:cs typeface="Helvetica" panose="020B0604020202020204" pitchFamily="34" charset="0"/>
              </a:rPr>
              <a:t>dynamics</a:t>
            </a:r>
            <a:endParaRPr lang="en-AU" dirty="0"/>
          </a:p>
        </p:txBody>
      </p:sp>
      <p:sp>
        <p:nvSpPr>
          <p:cNvPr id="24" name="TextBox 23"/>
          <p:cNvSpPr txBox="1"/>
          <p:nvPr/>
        </p:nvSpPr>
        <p:spPr>
          <a:xfrm>
            <a:off x="5398855" y="5653411"/>
            <a:ext cx="1535998" cy="261610"/>
          </a:xfrm>
          <a:prstGeom prst="rect">
            <a:avLst/>
          </a:prstGeom>
          <a:solidFill>
            <a:schemeClr val="bg1"/>
          </a:solidFill>
        </p:spPr>
        <p:txBody>
          <a:bodyPr wrap="none" rtlCol="0">
            <a:spAutoFit/>
          </a:bodyPr>
          <a:lstStyle/>
          <a:p>
            <a:r>
              <a:rPr lang="en-AU" sz="1100" dirty="0" err="1"/>
              <a:t>Brandes</a:t>
            </a:r>
            <a:r>
              <a:rPr lang="en-AU" sz="1100" dirty="0"/>
              <a:t> &amp; Tanner 2014</a:t>
            </a:r>
          </a:p>
        </p:txBody>
      </p:sp>
      <p:sp>
        <p:nvSpPr>
          <p:cNvPr id="25" name="TextBox 24"/>
          <p:cNvSpPr txBox="1"/>
          <p:nvPr/>
        </p:nvSpPr>
        <p:spPr>
          <a:xfrm>
            <a:off x="18521292" y="9839261"/>
            <a:ext cx="1662635" cy="261610"/>
          </a:xfrm>
          <a:prstGeom prst="rect">
            <a:avLst/>
          </a:prstGeom>
          <a:solidFill>
            <a:schemeClr val="bg1"/>
          </a:solidFill>
        </p:spPr>
        <p:txBody>
          <a:bodyPr wrap="none" rtlCol="0">
            <a:spAutoFit/>
          </a:bodyPr>
          <a:lstStyle/>
          <a:p>
            <a:r>
              <a:rPr lang="en-AU" sz="1100" dirty="0"/>
              <a:t>Eckert, Liu, Connolly 2015</a:t>
            </a:r>
          </a:p>
        </p:txBody>
      </p:sp>
      <p:pic>
        <p:nvPicPr>
          <p:cNvPr id="26" name="Picture 2" descr="urn:x-wiley:14688115:media:gfl12145:gfl12145-math-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0814" y="2922083"/>
            <a:ext cx="2667000" cy="428626"/>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7726648" y="2599699"/>
            <a:ext cx="4255333" cy="276999"/>
          </a:xfrm>
          <a:prstGeom prst="rect">
            <a:avLst/>
          </a:prstGeom>
        </p:spPr>
        <p:txBody>
          <a:bodyPr wrap="square">
            <a:spAutoFit/>
          </a:bodyPr>
          <a:lstStyle/>
          <a:p>
            <a:r>
              <a:rPr lang="en-AU" sz="1200" dirty="0">
                <a:solidFill>
                  <a:srgbClr val="1C1D1E"/>
                </a:solidFill>
                <a:latin typeface="Open Sans" panose="020B0606030504020204" pitchFamily="34" charset="0"/>
              </a:rPr>
              <a:t>Diffusion equation for the pore pressure, </a:t>
            </a:r>
            <a:r>
              <a:rPr lang="en-AU" sz="1200" i="1" dirty="0">
                <a:solidFill>
                  <a:srgbClr val="1C1D1E"/>
                </a:solidFill>
                <a:latin typeface="Open Sans" panose="020B0606030504020204" pitchFamily="34" charset="0"/>
              </a:rPr>
              <a:t>P </a:t>
            </a:r>
            <a:r>
              <a:rPr lang="en-AU" sz="1200" i="1" baseline="-25000" dirty="0" err="1">
                <a:solidFill>
                  <a:srgbClr val="1C1D1E"/>
                </a:solidFill>
                <a:latin typeface="Open Sans" panose="020B0606030504020204" pitchFamily="34" charset="0"/>
              </a:rPr>
              <a:t>P</a:t>
            </a:r>
            <a:r>
              <a:rPr lang="en-AU" sz="1200" i="1" baseline="-25000" dirty="0">
                <a:solidFill>
                  <a:srgbClr val="1C1D1E"/>
                </a:solidFill>
                <a:latin typeface="Open Sans" panose="020B0606030504020204" pitchFamily="34" charset="0"/>
              </a:rPr>
              <a:t> </a:t>
            </a:r>
            <a:r>
              <a:rPr lang="en-AU" sz="1200" dirty="0">
                <a:solidFill>
                  <a:srgbClr val="1C1D1E"/>
                </a:solidFill>
                <a:latin typeface="Open Sans" panose="020B0606030504020204" pitchFamily="34" charset="0"/>
              </a:rPr>
              <a:t>, is given by:</a:t>
            </a:r>
            <a:endParaRPr lang="en-AU" sz="1200" dirty="0"/>
          </a:p>
        </p:txBody>
      </p:sp>
      <p:pic>
        <p:nvPicPr>
          <p:cNvPr id="28" name="Picture 27"/>
          <p:cNvPicPr>
            <a:picLocks noChangeAspect="1"/>
          </p:cNvPicPr>
          <p:nvPr/>
        </p:nvPicPr>
        <p:blipFill>
          <a:blip r:embed="rId6"/>
          <a:stretch>
            <a:fillRect/>
          </a:stretch>
        </p:blipFill>
        <p:spPr>
          <a:xfrm>
            <a:off x="8110424" y="1721853"/>
            <a:ext cx="3487780" cy="564579"/>
          </a:xfrm>
          <a:prstGeom prst="rect">
            <a:avLst/>
          </a:prstGeom>
        </p:spPr>
      </p:pic>
      <p:sp>
        <p:nvSpPr>
          <p:cNvPr id="29" name="Rectangle 28"/>
          <p:cNvSpPr/>
          <p:nvPr/>
        </p:nvSpPr>
        <p:spPr>
          <a:xfrm>
            <a:off x="8400102" y="1379194"/>
            <a:ext cx="2908425" cy="307777"/>
          </a:xfrm>
          <a:prstGeom prst="rect">
            <a:avLst/>
          </a:prstGeom>
        </p:spPr>
        <p:txBody>
          <a:bodyPr wrap="none">
            <a:spAutoFit/>
          </a:bodyPr>
          <a:lstStyle/>
          <a:p>
            <a:r>
              <a:rPr lang="en-AU" sz="1400" dirty="0"/>
              <a:t>Equation connecting stress and strain</a:t>
            </a:r>
          </a:p>
        </p:txBody>
      </p:sp>
      <p:sp>
        <p:nvSpPr>
          <p:cNvPr id="30" name="TextBox 29"/>
          <p:cNvSpPr txBox="1"/>
          <p:nvPr/>
        </p:nvSpPr>
        <p:spPr>
          <a:xfrm>
            <a:off x="530470" y="1478245"/>
            <a:ext cx="2605200" cy="369332"/>
          </a:xfrm>
          <a:prstGeom prst="rect">
            <a:avLst/>
          </a:prstGeom>
          <a:noFill/>
        </p:spPr>
        <p:txBody>
          <a:bodyPr wrap="none" rtlCol="0">
            <a:spAutoFit/>
          </a:bodyPr>
          <a:lstStyle/>
          <a:p>
            <a:r>
              <a:rPr lang="en-AU" dirty="0">
                <a:latin typeface="Times New Roman" panose="02020603050405020304" pitchFamily="18" charset="0"/>
                <a:cs typeface="Times New Roman" panose="02020603050405020304" pitchFamily="18" charset="0"/>
              </a:rPr>
              <a:t>x</a:t>
            </a:r>
            <a:r>
              <a:rPr lang="en-AU" dirty="0"/>
              <a:t>=17.5, </a:t>
            </a:r>
            <a:r>
              <a:rPr lang="en-AU" dirty="0">
                <a:latin typeface="Times New Roman" panose="02020603050405020304" pitchFamily="18" charset="0"/>
                <a:cs typeface="Times New Roman" panose="02020603050405020304" pitchFamily="18" charset="0"/>
              </a:rPr>
              <a:t>y</a:t>
            </a:r>
            <a:r>
              <a:rPr lang="en-AU" dirty="0"/>
              <a:t>=140.0, </a:t>
            </a:r>
            <a:r>
              <a:rPr lang="en-AU" dirty="0">
                <a:latin typeface="Times New Roman" panose="02020603050405020304" pitchFamily="18" charset="0"/>
                <a:cs typeface="Times New Roman" panose="02020603050405020304" pitchFamily="18" charset="0"/>
              </a:rPr>
              <a:t>z</a:t>
            </a:r>
            <a:r>
              <a:rPr lang="en-AU" dirty="0"/>
              <a:t>=-240.0</a:t>
            </a:r>
          </a:p>
        </p:txBody>
      </p:sp>
      <p:sp>
        <p:nvSpPr>
          <p:cNvPr id="31" name="TextBox 30"/>
          <p:cNvSpPr txBox="1"/>
          <p:nvPr/>
        </p:nvSpPr>
        <p:spPr>
          <a:xfrm>
            <a:off x="4973917" y="2167097"/>
            <a:ext cx="2318263" cy="369332"/>
          </a:xfrm>
          <a:prstGeom prst="rect">
            <a:avLst/>
          </a:prstGeom>
          <a:noFill/>
        </p:spPr>
        <p:txBody>
          <a:bodyPr wrap="none" rtlCol="0">
            <a:spAutoFit/>
          </a:bodyPr>
          <a:lstStyle/>
          <a:p>
            <a:r>
              <a:rPr lang="en-AU" dirty="0">
                <a:latin typeface="Times New Roman" panose="02020603050405020304" pitchFamily="18" charset="0"/>
                <a:cs typeface="Times New Roman" panose="02020603050405020304" pitchFamily="18" charset="0"/>
              </a:rPr>
              <a:t>x</a:t>
            </a:r>
            <a:r>
              <a:rPr lang="en-AU" dirty="0"/>
              <a:t>=</a:t>
            </a:r>
            <a:r>
              <a:rPr lang="en-AU" dirty="0">
                <a:latin typeface="Times New Roman" panose="02020603050405020304" pitchFamily="18" charset="0"/>
                <a:cs typeface="Times New Roman" panose="02020603050405020304" pitchFamily="18" charset="0"/>
              </a:rPr>
              <a:t>x-</a:t>
            </a:r>
            <a:r>
              <a:rPr lang="en-AU" dirty="0">
                <a:latin typeface="Symbol" panose="05050102010706020507" pitchFamily="18" charset="2"/>
              </a:rPr>
              <a:t>d</a:t>
            </a:r>
            <a:r>
              <a:rPr lang="en-AU" dirty="0"/>
              <a:t>x, </a:t>
            </a:r>
            <a:r>
              <a:rPr lang="en-AU" dirty="0">
                <a:latin typeface="Times New Roman" panose="02020603050405020304" pitchFamily="18" charset="0"/>
                <a:cs typeface="Times New Roman" panose="02020603050405020304" pitchFamily="18" charset="0"/>
              </a:rPr>
              <a:t>y</a:t>
            </a:r>
            <a:r>
              <a:rPr lang="en-AU" dirty="0"/>
              <a:t>=</a:t>
            </a:r>
            <a:r>
              <a:rPr lang="en-AU" dirty="0">
                <a:latin typeface="Times New Roman" panose="02020603050405020304" pitchFamily="18" charset="0"/>
                <a:cs typeface="Times New Roman" panose="02020603050405020304" pitchFamily="18" charset="0"/>
              </a:rPr>
              <a:t>y</a:t>
            </a:r>
            <a:r>
              <a:rPr lang="en-AU" dirty="0"/>
              <a:t>, </a:t>
            </a:r>
            <a:r>
              <a:rPr lang="en-AU" dirty="0">
                <a:latin typeface="Times New Roman" panose="02020603050405020304" pitchFamily="18" charset="0"/>
                <a:cs typeface="Times New Roman" panose="02020603050405020304" pitchFamily="18" charset="0"/>
              </a:rPr>
              <a:t>z</a:t>
            </a:r>
            <a:r>
              <a:rPr lang="en-AU" dirty="0"/>
              <a:t>=</a:t>
            </a:r>
            <a:r>
              <a:rPr lang="en-AU" dirty="0" err="1"/>
              <a:t>z+sin</a:t>
            </a:r>
            <a:r>
              <a:rPr lang="en-AU" dirty="0"/>
              <a:t>(</a:t>
            </a:r>
            <a:r>
              <a:rPr lang="en-AU" dirty="0">
                <a:latin typeface="Times New Roman" panose="02020603050405020304" pitchFamily="18" charset="0"/>
                <a:cs typeface="Times New Roman" panose="02020603050405020304" pitchFamily="18" charset="0"/>
              </a:rPr>
              <a:t>x</a:t>
            </a:r>
            <a:r>
              <a:rPr lang="en-AU" dirty="0"/>
              <a:t>)</a:t>
            </a:r>
          </a:p>
        </p:txBody>
      </p:sp>
      <p:sp>
        <p:nvSpPr>
          <p:cNvPr id="32" name="Down Arrow 31"/>
          <p:cNvSpPr/>
          <p:nvPr/>
        </p:nvSpPr>
        <p:spPr>
          <a:xfrm>
            <a:off x="9719844" y="512617"/>
            <a:ext cx="268941" cy="8341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TextBox 32"/>
          <p:cNvSpPr txBox="1"/>
          <p:nvPr/>
        </p:nvSpPr>
        <p:spPr>
          <a:xfrm>
            <a:off x="8525797" y="67182"/>
            <a:ext cx="2657034" cy="369332"/>
          </a:xfrm>
          <a:prstGeom prst="rect">
            <a:avLst/>
          </a:prstGeom>
          <a:noFill/>
        </p:spPr>
        <p:txBody>
          <a:bodyPr wrap="square" rtlCol="0">
            <a:spAutoFit/>
          </a:bodyPr>
          <a:lstStyle/>
          <a:p>
            <a:r>
              <a:rPr lang="en-AU" dirty="0"/>
              <a:t>Assumed Process Model</a:t>
            </a:r>
          </a:p>
        </p:txBody>
      </p:sp>
      <p:sp>
        <p:nvSpPr>
          <p:cNvPr id="34" name="Rectangle 33"/>
          <p:cNvSpPr/>
          <p:nvPr/>
        </p:nvSpPr>
        <p:spPr>
          <a:xfrm>
            <a:off x="8213773" y="3391415"/>
            <a:ext cx="3550024" cy="430887"/>
          </a:xfrm>
          <a:prstGeom prst="rect">
            <a:avLst/>
          </a:prstGeom>
        </p:spPr>
        <p:txBody>
          <a:bodyPr wrap="square">
            <a:spAutoFit/>
          </a:bodyPr>
          <a:lstStyle/>
          <a:p>
            <a:r>
              <a:rPr lang="en-AU" sz="1050" i="1" dirty="0">
                <a:solidFill>
                  <a:srgbClr val="1C1D1E"/>
                </a:solidFill>
                <a:latin typeface="Open Sans" panose="020B0606030504020204" pitchFamily="34" charset="0"/>
              </a:rPr>
              <a:t>k </a:t>
            </a:r>
            <a:r>
              <a:rPr lang="en-AU" sz="1050" i="1" baseline="-25000" dirty="0">
                <a:solidFill>
                  <a:srgbClr val="1C1D1E"/>
                </a:solidFill>
                <a:latin typeface="Open Sans" panose="020B0606030504020204" pitchFamily="34" charset="0"/>
              </a:rPr>
              <a:t>x, </a:t>
            </a:r>
            <a:r>
              <a:rPr lang="en-AU" sz="1050" baseline="-25000" dirty="0">
                <a:solidFill>
                  <a:srgbClr val="1C1D1E"/>
                </a:solidFill>
                <a:latin typeface="Open Sans" panose="020B0606030504020204" pitchFamily="34" charset="0"/>
              </a:rPr>
              <a:t>z</a:t>
            </a:r>
            <a:r>
              <a:rPr lang="en-AU" sz="1050" dirty="0">
                <a:solidFill>
                  <a:srgbClr val="1C1D1E"/>
                </a:solidFill>
                <a:latin typeface="Open Sans" panose="020B0606030504020204" pitchFamily="34" charset="0"/>
              </a:rPr>
              <a:t> represents the permeability components, </a:t>
            </a:r>
            <a:r>
              <a:rPr lang="en-AU" sz="1050" dirty="0" err="1">
                <a:solidFill>
                  <a:srgbClr val="1C1D1E"/>
                </a:solidFill>
                <a:latin typeface="Open Sans" panose="020B0606030504020204" pitchFamily="34" charset="0"/>
              </a:rPr>
              <a:t>μ</a:t>
            </a:r>
            <a:r>
              <a:rPr lang="en-AU" sz="1050" i="1" baseline="-25000" dirty="0" err="1">
                <a:solidFill>
                  <a:srgbClr val="1C1D1E"/>
                </a:solidFill>
                <a:latin typeface="Open Sans" panose="020B0606030504020204" pitchFamily="34" charset="0"/>
              </a:rPr>
              <a:t>f</a:t>
            </a:r>
            <a:r>
              <a:rPr lang="en-AU" sz="1050" i="1" baseline="-25000" dirty="0">
                <a:solidFill>
                  <a:srgbClr val="1C1D1E"/>
                </a:solidFill>
                <a:latin typeface="Open Sans" panose="020B0606030504020204" pitchFamily="34" charset="0"/>
              </a:rPr>
              <a:t> </a:t>
            </a:r>
            <a:r>
              <a:rPr lang="en-AU" sz="1050" dirty="0">
                <a:solidFill>
                  <a:srgbClr val="1C1D1E"/>
                </a:solidFill>
                <a:latin typeface="Open Sans" panose="020B0606030504020204" pitchFamily="34" charset="0"/>
              </a:rPr>
              <a:t>the fluid (i.e. water) viscosity and </a:t>
            </a:r>
            <a:r>
              <a:rPr lang="en-AU" sz="1050" i="1" dirty="0">
                <a:solidFill>
                  <a:srgbClr val="1C1D1E"/>
                </a:solidFill>
                <a:latin typeface="Open Sans" panose="020B0606030504020204" pitchFamily="34" charset="0"/>
              </a:rPr>
              <a:t>K </a:t>
            </a:r>
            <a:r>
              <a:rPr lang="en-AU" sz="1050" dirty="0">
                <a:solidFill>
                  <a:srgbClr val="1C1D1E"/>
                </a:solidFill>
                <a:latin typeface="Open Sans" panose="020B0606030504020204" pitchFamily="34" charset="0"/>
              </a:rPr>
              <a:t>the bulk modulus</a:t>
            </a:r>
            <a:endParaRPr lang="en-AU" sz="1050" dirty="0"/>
          </a:p>
        </p:txBody>
      </p:sp>
    </p:spTree>
    <p:extLst>
      <p:ext uri="{BB962C8B-B14F-4D97-AF65-F5344CB8AC3E}">
        <p14:creationId xmlns:p14="http://schemas.microsoft.com/office/powerpoint/2010/main" val="1266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4" grpId="0" animBg="1"/>
      <p:bldP spid="25" grpId="0" animBg="1"/>
      <p:bldP spid="27" grpId="0"/>
      <p:bldP spid="29" grpId="0"/>
      <p:bldP spid="31" grpId="0"/>
      <p:bldP spid="32" grpId="0" animBg="1"/>
      <p:bldP spid="33" grpId="0"/>
      <p:bldP spid="34" grpId="0"/>
    </p:bldLst>
  </p:timing>
</p:sld>
</file>

<file path=ppt/theme/theme1.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TotalTime>
  <Words>920</Words>
  <Application>Microsoft Office PowerPoint</Application>
  <PresentationFormat>Widescreen</PresentationFormat>
  <Paragraphs>201</Paragraphs>
  <Slides>23</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aktiv-grotesk</vt:lpstr>
      <vt:lpstr>Arial</vt:lpstr>
      <vt:lpstr>Calibri</vt:lpstr>
      <vt:lpstr>Calibri Light</vt:lpstr>
      <vt:lpstr>Century Gothic</vt:lpstr>
      <vt:lpstr>Helvetica</vt:lpstr>
      <vt:lpstr>open sans</vt:lpstr>
      <vt:lpstr>open sans</vt:lpstr>
      <vt:lpstr>Symbol</vt:lpstr>
      <vt:lpstr>Times New Roman</vt:lpstr>
      <vt:lpstr>1_Custom Design</vt:lpstr>
      <vt:lpstr>1_Office Theme</vt:lpstr>
      <vt:lpstr>PowerPoint Presentation</vt:lpstr>
      <vt:lpstr>Major 3D modelling scenarios</vt:lpstr>
      <vt:lpstr>3D geomodelling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Onshore 3D Models of Australia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Western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Jessell</dc:creator>
  <cp:lastModifiedBy>Mark Jessell</cp:lastModifiedBy>
  <cp:revision>169</cp:revision>
  <dcterms:created xsi:type="dcterms:W3CDTF">2020-06-24T00:55:59Z</dcterms:created>
  <dcterms:modified xsi:type="dcterms:W3CDTF">2023-07-22T02:57:45Z</dcterms:modified>
</cp:coreProperties>
</file>